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8"/>
  </p:notesMasterIdLst>
  <p:handoutMasterIdLst>
    <p:handoutMasterId r:id="rId39"/>
  </p:handoutMasterIdLst>
  <p:sldIdLst>
    <p:sldId id="265" r:id="rId5"/>
    <p:sldId id="295" r:id="rId6"/>
    <p:sldId id="262" r:id="rId7"/>
    <p:sldId id="263" r:id="rId8"/>
    <p:sldId id="264" r:id="rId9"/>
    <p:sldId id="268" r:id="rId10"/>
    <p:sldId id="269" r:id="rId11"/>
    <p:sldId id="270" r:id="rId12"/>
    <p:sldId id="271" r:id="rId13"/>
    <p:sldId id="272" r:id="rId14"/>
    <p:sldId id="276" r:id="rId15"/>
    <p:sldId id="275" r:id="rId16"/>
    <p:sldId id="273" r:id="rId17"/>
    <p:sldId id="274" r:id="rId18"/>
    <p:sldId id="277" r:id="rId19"/>
    <p:sldId id="278" r:id="rId20"/>
    <p:sldId id="279" r:id="rId21"/>
    <p:sldId id="280" r:id="rId22"/>
    <p:sldId id="281" r:id="rId23"/>
    <p:sldId id="284" r:id="rId24"/>
    <p:sldId id="283" r:id="rId25"/>
    <p:sldId id="285" r:id="rId26"/>
    <p:sldId id="286" r:id="rId27"/>
    <p:sldId id="287" r:id="rId28"/>
    <p:sldId id="288" r:id="rId29"/>
    <p:sldId id="289" r:id="rId30"/>
    <p:sldId id="290" r:id="rId31"/>
    <p:sldId id="291" r:id="rId32"/>
    <p:sldId id="292" r:id="rId33"/>
    <p:sldId id="294" r:id="rId34"/>
    <p:sldId id="293" r:id="rId35"/>
    <p:sldId id="266" r:id="rId36"/>
    <p:sldId id="296"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ad daghash" initials="md" lastIdx="1" clrIdx="0">
    <p:extLst>
      <p:ext uri="{19B8F6BF-5375-455C-9EA6-DF929625EA0E}">
        <p15:presenceInfo xmlns:p15="http://schemas.microsoft.com/office/powerpoint/2012/main" userId="1f67ffbd120d79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69" d="100"/>
          <a:sy n="69" d="100"/>
        </p:scale>
        <p:origin x="1440"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2/24/2024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DART is a dynamic test generation technique that strives to explore all feasible paths but struggles to scale for large programs.</a:t>
            </a:r>
          </a:p>
          <a:p>
            <a:r>
              <a:rPr lang="en-US" b="0" i="0" u="none" strike="noStrike" dirty="0">
                <a:solidFill>
                  <a:srgbClr val="E3E3E3"/>
                </a:solidFill>
                <a:effectLst/>
                <a:latin typeface="Google Sans"/>
              </a:rPr>
              <a:t>SMART is a new algorithm that addresses DART's scalability limitations by performing dynamic test generation compositionally, breaking down the testing process into smaller, more manageable units.</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83891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Exploration: </a:t>
            </a:r>
            <a:r>
              <a:rPr lang="en-US" b="0" i="0" u="none" strike="noStrike" dirty="0">
                <a:solidFill>
                  <a:srgbClr val="E3E3E3"/>
                </a:solidFill>
                <a:effectLst/>
                <a:latin typeface="Google Sans"/>
              </a:rPr>
              <a:t>Catches unexpected bugs that might be missed by targeted approaches.</a:t>
            </a:r>
          </a:p>
          <a:p>
            <a:endParaRPr lang="en-US" dirty="0"/>
          </a:p>
          <a:p>
            <a:r>
              <a:rPr lang="en-US" dirty="0"/>
              <a:t>Directed Exploration: </a:t>
            </a:r>
            <a:r>
              <a:rPr lang="en-US" b="0" i="0" u="none" strike="noStrike" dirty="0">
                <a:solidFill>
                  <a:srgbClr val="E3E3E3"/>
                </a:solidFill>
                <a:effectLst/>
                <a:latin typeface="Google Sans"/>
              </a:rPr>
              <a:t>It analyzes the information gathered during symbolic execution to create a "map" of potential paths.</a:t>
            </a:r>
          </a:p>
          <a:p>
            <a:r>
              <a:rPr lang="en-US" b="0" i="0" u="none" strike="noStrike" dirty="0">
                <a:solidFill>
                  <a:srgbClr val="E3E3E3"/>
                </a:solidFill>
                <a:effectLst/>
                <a:latin typeface="Google Sans"/>
              </a:rPr>
              <a:t>It then uses this map to identify unexplored branches and cleverly calculates input values that will force the program to take those specific routes.</a:t>
            </a:r>
          </a:p>
          <a:p>
            <a:endParaRPr lang="en-US" dirty="0"/>
          </a:p>
          <a:p>
            <a:r>
              <a:rPr lang="en-US" b="0" i="0" u="none" strike="noStrike" dirty="0">
                <a:solidFill>
                  <a:srgbClr val="E3E3E3"/>
                </a:solidFill>
                <a:effectLst/>
                <a:latin typeface="Google Sans"/>
              </a:rPr>
              <a:t>Random exploration discovers new paths and surprises, while directed exploration ensures targeted coverage.</a:t>
            </a:r>
          </a:p>
          <a:p>
            <a:r>
              <a:rPr lang="en-US" b="0" i="0" u="none" strike="noStrike" dirty="0">
                <a:solidFill>
                  <a:srgbClr val="E3E3E3"/>
                </a:solidFill>
                <a:effectLst/>
                <a:latin typeface="Google Sans"/>
              </a:rPr>
              <a:t>This combined approach leads to a more comprehensive and efficient exploration of the program's execution tree, significantly increasing the chances of uncovering hidden bugs.</a:t>
            </a:r>
          </a:p>
          <a:p>
            <a:endParaRPr lang="en-US" dirty="0"/>
          </a:p>
          <a:p>
            <a:r>
              <a:rPr lang="en-US" b="0" i="0" u="none" strike="noStrike" dirty="0">
                <a:solidFill>
                  <a:srgbClr val="E3E3E3"/>
                </a:solidFill>
                <a:effectLst/>
                <a:latin typeface="Google Sans"/>
              </a:rPr>
              <a:t>This cycle continues until DART achieves one of two outcomes: Completeness, or Exhaustion.</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968335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3E3E3"/>
                </a:solidFill>
                <a:effectLst/>
                <a:latin typeface="Google Sans"/>
              </a:rPr>
              <a:t>Each path represents a possible scenario based on the condition's outcome.</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25858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Some solvers might not be able to handle all types of constraints, potentially leaving certain program paths unexplored and bugs undetected.</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72323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SMART can create summaries for larger programs by combining smaller ones, avoiding redundant exploration.</a:t>
            </a:r>
          </a:p>
          <a:p>
            <a:endParaRPr lang="en-US" b="0" i="0" u="none" strike="noStrike" dirty="0">
              <a:solidFill>
                <a:srgbClr val="E3E3E3"/>
              </a:solidFill>
              <a:effectLst/>
              <a:latin typeface="Google Sans"/>
            </a:endParaRP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92096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For each path:</a:t>
            </a:r>
          </a:p>
          <a:p>
            <a:r>
              <a:rPr lang="en-US" b="1" i="0" u="none" strike="noStrike" dirty="0">
                <a:solidFill>
                  <a:srgbClr val="E3E3E3"/>
                </a:solidFill>
                <a:effectLst/>
                <a:latin typeface="Google Sans"/>
              </a:rPr>
              <a:t>Precondition</a:t>
            </a:r>
            <a:r>
              <a:rPr lang="en-US" b="0" i="0" u="none" strike="noStrike" dirty="0">
                <a:solidFill>
                  <a:srgbClr val="E3E3E3"/>
                </a:solidFill>
                <a:effectLst/>
                <a:latin typeface="Google Sans"/>
              </a:rPr>
              <a:t> (</a:t>
            </a:r>
            <a:r>
              <a:rPr lang="en-US" b="0" i="0" u="none" strike="noStrike" dirty="0" err="1">
                <a:solidFill>
                  <a:srgbClr val="E3E3E3"/>
                </a:solidFill>
                <a:effectLst/>
                <a:latin typeface="Google Sans"/>
              </a:rPr>
              <a:t>prew</a:t>
            </a:r>
            <a:r>
              <a:rPr lang="en-US" b="0" i="0" u="none" strike="noStrike" dirty="0">
                <a:solidFill>
                  <a:srgbClr val="E3E3E3"/>
                </a:solidFill>
                <a:effectLst/>
                <a:latin typeface="Google Sans"/>
              </a:rPr>
              <a:t>): Think of it like a "key" to unlock the path. It's built by looking at the conditions along the way, like "x must be positive" for an "if x &gt; 0" branch. </a:t>
            </a:r>
            <a:r>
              <a:rPr lang="en-US" b="1" i="0" u="none" strike="noStrike" dirty="0">
                <a:solidFill>
                  <a:srgbClr val="E3E3E3"/>
                </a:solidFill>
                <a:effectLst/>
                <a:latin typeface="Google Sans"/>
              </a:rPr>
              <a:t>This ensures only valid entries can take that path.</a:t>
            </a:r>
          </a:p>
          <a:p>
            <a:r>
              <a:rPr lang="en-US" b="1" i="0" u="none" strike="noStrike" dirty="0">
                <a:solidFill>
                  <a:srgbClr val="E3E3E3"/>
                </a:solidFill>
                <a:effectLst/>
                <a:latin typeface="Google Sans"/>
              </a:rPr>
              <a:t>Postcondition</a:t>
            </a:r>
            <a:r>
              <a:rPr lang="en-US" b="0" i="0" u="none" strike="noStrike" dirty="0">
                <a:solidFill>
                  <a:srgbClr val="E3E3E3"/>
                </a:solidFill>
                <a:effectLst/>
                <a:latin typeface="Google Sans"/>
              </a:rPr>
              <a:t> (</a:t>
            </a:r>
            <a:r>
              <a:rPr lang="en-US" b="0" i="0" u="none" strike="noStrike" dirty="0" err="1">
                <a:solidFill>
                  <a:srgbClr val="E3E3E3"/>
                </a:solidFill>
                <a:effectLst/>
                <a:latin typeface="Google Sans"/>
              </a:rPr>
              <a:t>postw</a:t>
            </a:r>
            <a:r>
              <a:rPr lang="en-US" b="0" i="0" u="none" strike="noStrike" dirty="0">
                <a:solidFill>
                  <a:srgbClr val="E3E3E3"/>
                </a:solidFill>
                <a:effectLst/>
                <a:latin typeface="Google Sans"/>
              </a:rPr>
              <a:t>): This is like a "snapshot" of what happens at the end of the path. </a:t>
            </a:r>
            <a:r>
              <a:rPr lang="en-US" b="1" i="0" u="none" strike="noStrike" dirty="0">
                <a:solidFill>
                  <a:srgbClr val="E3E3E3"/>
                </a:solidFill>
                <a:effectLst/>
                <a:latin typeface="Google Sans"/>
              </a:rPr>
              <a:t>It captures what the function "returns" (output) and how it affects memory (changes made). If the path ends abruptly (halt or abort), it's like hitting a dead end, so "</a:t>
            </a:r>
            <a:r>
              <a:rPr lang="en-US" b="1" i="0" u="none" strike="noStrike" dirty="0" err="1">
                <a:solidFill>
                  <a:srgbClr val="E3E3E3"/>
                </a:solidFill>
                <a:effectLst/>
                <a:latin typeface="Google Sans"/>
              </a:rPr>
              <a:t>postw</a:t>
            </a:r>
            <a:r>
              <a:rPr lang="en-US" b="1" i="0" u="none" strike="noStrike" dirty="0">
                <a:solidFill>
                  <a:srgbClr val="E3E3E3"/>
                </a:solidFill>
                <a:effectLst/>
                <a:latin typeface="Google Sans"/>
              </a:rPr>
              <a:t>" is simply "false" (nothing happens).</a:t>
            </a:r>
          </a:p>
          <a:p>
            <a:r>
              <a:rPr lang="en-US" b="1" i="0" u="none" strike="noStrike" dirty="0">
                <a:solidFill>
                  <a:srgbClr val="E3E3E3"/>
                </a:solidFill>
                <a:effectLst/>
                <a:latin typeface="Google Sans"/>
              </a:rPr>
              <a:t>Path summary</a:t>
            </a:r>
            <a:r>
              <a:rPr lang="en-US" b="0" i="0" u="none" strike="noStrike" dirty="0">
                <a:solidFill>
                  <a:srgbClr val="E3E3E3"/>
                </a:solidFill>
                <a:effectLst/>
                <a:latin typeface="Google Sans"/>
              </a:rPr>
              <a:t> (</a:t>
            </a:r>
            <a:r>
              <a:rPr lang="el-GR" b="0" i="0" u="none" strike="noStrike" dirty="0">
                <a:solidFill>
                  <a:srgbClr val="E3E3E3"/>
                </a:solidFill>
                <a:effectLst/>
                <a:latin typeface="Google Sans"/>
              </a:rPr>
              <a:t>φ</a:t>
            </a:r>
            <a:r>
              <a:rPr lang="en-US" b="0" i="0" u="none" strike="noStrike" dirty="0">
                <a:solidFill>
                  <a:srgbClr val="E3E3E3"/>
                </a:solidFill>
                <a:effectLst/>
                <a:latin typeface="Google Sans"/>
              </a:rPr>
              <a:t>w): Combining the "key" and "snapshot," we get a complete description of the path. It's like saying, "if this condition is met (</a:t>
            </a:r>
            <a:r>
              <a:rPr lang="en-US" b="0" i="0" u="none" strike="noStrike" dirty="0" err="1">
                <a:solidFill>
                  <a:srgbClr val="E3E3E3"/>
                </a:solidFill>
                <a:effectLst/>
                <a:latin typeface="Google Sans"/>
              </a:rPr>
              <a:t>prew</a:t>
            </a:r>
            <a:r>
              <a:rPr lang="en-US" b="0" i="0" u="none" strike="noStrike" dirty="0">
                <a:solidFill>
                  <a:srgbClr val="E3E3E3"/>
                </a:solidFill>
                <a:effectLst/>
                <a:latin typeface="Google Sans"/>
              </a:rPr>
              <a:t>), then the function will do this (</a:t>
            </a:r>
            <a:r>
              <a:rPr lang="en-US" b="0" i="0" u="none" strike="noStrike" dirty="0" err="1">
                <a:solidFill>
                  <a:srgbClr val="E3E3E3"/>
                </a:solidFill>
                <a:effectLst/>
                <a:latin typeface="Google Sans"/>
              </a:rPr>
              <a:t>postw</a:t>
            </a:r>
            <a:r>
              <a:rPr lang="en-US" b="0" i="0" u="none" strike="noStrike" dirty="0">
                <a:solidFill>
                  <a:srgbClr val="E3E3E3"/>
                </a:solidFill>
                <a:effectLst/>
                <a:latin typeface="Google Sans"/>
              </a:rPr>
              <a:t>)."</a:t>
            </a:r>
          </a:p>
          <a:p>
            <a:r>
              <a:rPr lang="en-US" b="1" i="0" u="none" strike="noStrike" dirty="0">
                <a:solidFill>
                  <a:srgbClr val="E3E3E3"/>
                </a:solidFill>
                <a:effectLst/>
                <a:latin typeface="Google Sans"/>
              </a:rPr>
              <a:t>Overall function summary (</a:t>
            </a:r>
            <a:r>
              <a:rPr lang="el-GR" b="1" i="0" u="none" strike="noStrike" dirty="0">
                <a:solidFill>
                  <a:srgbClr val="E3E3E3"/>
                </a:solidFill>
                <a:effectLst/>
                <a:latin typeface="Google Sans"/>
              </a:rPr>
              <a:t>φ</a:t>
            </a:r>
            <a:r>
              <a:rPr lang="en-US" b="1" i="0" u="none" strike="noStrike" dirty="0">
                <a:solidFill>
                  <a:srgbClr val="E3E3E3"/>
                </a:solidFill>
                <a:effectLst/>
                <a:latin typeface="Google Sans"/>
              </a:rPr>
              <a:t>f)</a:t>
            </a:r>
            <a:r>
              <a:rPr lang="en-US" b="0" i="0" u="none" strike="noStrike" dirty="0">
                <a:solidFill>
                  <a:srgbClr val="E3E3E3"/>
                </a:solidFill>
                <a:effectLst/>
                <a:latin typeface="Google Sans"/>
              </a:rPr>
              <a:t>: Now, imagine exploring all the paths in the function. The overall summary is like a big map, combining all the individual path descriptions (</a:t>
            </a:r>
            <a:r>
              <a:rPr lang="el-GR" b="0" i="0" u="none" strike="noStrike" dirty="0">
                <a:solidFill>
                  <a:srgbClr val="E3E3E3"/>
                </a:solidFill>
                <a:effectLst/>
                <a:latin typeface="Google Sans"/>
              </a:rPr>
              <a:t>φ</a:t>
            </a:r>
            <a:r>
              <a:rPr lang="en-US" b="0" i="0" u="none" strike="noStrike" dirty="0">
                <a:solidFill>
                  <a:srgbClr val="E3E3E3"/>
                </a:solidFill>
                <a:effectLst/>
                <a:latin typeface="Google Sans"/>
              </a:rPr>
              <a:t>w) with "or" (</a:t>
            </a:r>
            <a:r>
              <a:rPr lang="en-US" b="1" i="0" u="none" strike="noStrike" dirty="0">
                <a:solidFill>
                  <a:srgbClr val="E3E3E3"/>
                </a:solidFill>
                <a:effectLst/>
                <a:latin typeface="Google Sans"/>
              </a:rPr>
              <a:t>because different paths can lead to the same end)</a:t>
            </a:r>
            <a:r>
              <a:rPr lang="en-US" b="0" i="0" u="none" strike="noStrike" dirty="0">
                <a:solidFill>
                  <a:srgbClr val="E3E3E3"/>
                </a:solidFill>
                <a:effectLst/>
                <a:latin typeface="Google Sans"/>
              </a:rPr>
              <a:t>. This map tells you all the possible ways the function can behave based on different inputs.</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3363898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This program is the heart of SMART, dynamically exploring the program and finding potential bugs in a smart way!</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728615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0" u="none" strike="noStrike" dirty="0">
                <a:effectLst/>
                <a:latin typeface="Söhne"/>
              </a:rPr>
              <a:t>Purpose:</a:t>
            </a:r>
            <a:r>
              <a:rPr lang="en-US" b="0" i="0" u="none" strike="noStrike" dirty="0">
                <a:solidFill>
                  <a:srgbClr val="D1D5DB"/>
                </a:solidFill>
                <a:effectLst/>
                <a:latin typeface="Söhne"/>
              </a:rPr>
              <a:t> The whole process ensures </a:t>
            </a:r>
            <a:r>
              <a:rPr lang="en-US" b="1" i="0" u="none" strike="noStrike" dirty="0">
                <a:solidFill>
                  <a:srgbClr val="D1D5DB"/>
                </a:solidFill>
                <a:effectLst/>
                <a:latin typeface="Söhne"/>
              </a:rPr>
              <a:t>that the computer correctly follows instructions to remember information in its memory</a:t>
            </a:r>
            <a:r>
              <a:rPr lang="en-US" b="0" i="0" u="none" strike="noStrike" dirty="0">
                <a:solidFill>
                  <a:srgbClr val="D1D5DB"/>
                </a:solidFill>
                <a:effectLst/>
                <a:latin typeface="Söhne"/>
              </a:rPr>
              <a:t>. This is crucial for the algorithm, especially when dealing with different execution paths and ensuring that the computer accurately tracks and processes information as it goes through the program.</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3735807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3E3E3"/>
                </a:solidFill>
                <a:effectLst/>
                <a:latin typeface="Google Sans"/>
              </a:rPr>
              <a:t>If we encounter an </a:t>
            </a:r>
            <a:r>
              <a:rPr lang="en-US" dirty="0"/>
              <a:t>if</a:t>
            </a:r>
            <a:r>
              <a:rPr lang="en-US" b="0" i="0" u="none" strike="noStrike" dirty="0">
                <a:solidFill>
                  <a:srgbClr val="E3E3E3"/>
                </a:solidFill>
                <a:effectLst/>
                <a:latin typeface="Google Sans"/>
              </a:rPr>
              <a:t> statement where the condition </a:t>
            </a:r>
            <a:r>
              <a:rPr lang="en-US" dirty="0"/>
              <a:t>e</a:t>
            </a:r>
            <a:r>
              <a:rPr lang="en-US" b="0" i="0" u="none" strike="noStrike" dirty="0">
                <a:solidFill>
                  <a:srgbClr val="E3E3E3"/>
                </a:solidFill>
                <a:effectLst/>
                <a:latin typeface="Google Sans"/>
              </a:rPr>
              <a:t> is True, jump to the code section labeled </a:t>
            </a:r>
            <a:r>
              <a:rPr lang="en-US" dirty="0"/>
              <a:t>l</a:t>
            </a:r>
            <a:r>
              <a:rPr lang="en-US" b="0" i="0" u="none" strike="noStrike" dirty="0">
                <a:solidFill>
                  <a:srgbClr val="E3E3E3"/>
                </a:solidFill>
                <a:effectLst/>
                <a:latin typeface="Google San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part of the code keeps track of conditions in the program, helping to remember what choices were made during its execution and building a record of how the program behaves in different situations.</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50886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part of the code is handling a function call statement. If the algorithm is currently backtracking (i.e., revisiting a previous execution path), it checks if there is already a summary available for the current function `f` in the given context `I⃗`. If such a summary exists, it means that the behavior of the function is already known for this context, and the algorithm proceeds to execute the function without backtracking until it returns. If there is no summary for `f` in the current context, it means the algorithm has not explored this scenario yet. In this case, it pushes the information about the function call (function `f`, context `I⃗`, and the current conditional count `k`) onto the context stack. </a:t>
            </a:r>
            <a:r>
              <a:rPr lang="en-US" b="1" dirty="0"/>
              <a:t>The purpose is to continue the search in the called function, computing its summary and exploring its execution paths.</a:t>
            </a:r>
          </a:p>
          <a:p>
            <a:endParaRPr lang="en-US" dirty="0"/>
          </a:p>
          <a:p>
            <a:r>
              <a:rPr lang="en-US" dirty="0"/>
              <a:t>Adding 0 to the stack signifies encountering a previously explored function call with an existing summary, while adding 1 indicates encountering a new instance of the function call requiring summary computation.</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3450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In summary, this code block manages the handling of return statements in the algorithm. It decides whether to generate a summary for the current path, stop the search within the function, and potentially enable backtracking for future exploration. The return values of the function are used to enhance the available information.</a:t>
            </a:r>
          </a:p>
          <a:p>
            <a:endParaRPr lang="en-US" b="0" i="0" u="none" strike="noStrike" dirty="0">
              <a:solidFill>
                <a:srgbClr val="D1D5DB"/>
              </a:solidFill>
              <a:effectLst/>
              <a:latin typeface="Söhne"/>
            </a:endParaRPr>
          </a:p>
          <a:p>
            <a:r>
              <a:rPr lang="en-US" dirty="0"/>
              <a:t>Calling </a:t>
            </a:r>
            <a:r>
              <a:rPr lang="en-US" dirty="0" err="1"/>
              <a:t>solve_path_constr</a:t>
            </a:r>
            <a:r>
              <a:rPr lang="en-US" b="0" i="0" u="none" strike="noStrike" dirty="0">
                <a:solidFill>
                  <a:srgbClr val="D1D5DB"/>
                </a:solidFill>
                <a:effectLst/>
                <a:latin typeface="Söhne"/>
              </a:rPr>
              <a:t> to determine the next backtracking point. </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210958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SMART is like a clever builder that examines each part of a building separately, creating a simple plan for how each part should work. It then smartly uses these plans when looking at the whole building, saving a lot of time and effort.</a:t>
            </a:r>
          </a:p>
          <a:p>
            <a:endParaRPr lang="en-US" dirty="0"/>
          </a:p>
          <a:p>
            <a:r>
              <a:rPr lang="en-US" b="0" i="0" u="none" strike="noStrike" dirty="0">
                <a:solidFill>
                  <a:srgbClr val="D1D5DB"/>
                </a:solidFill>
                <a:effectLst/>
                <a:latin typeface="Söhne"/>
              </a:rPr>
              <a:t>When SMART tests a function (a smaller part of the program), it pays close attention to how that function behaves. </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SMART doesn't forget about these blueprints after testing individual functions. Instead, it smartly reuses them when it looks at the entire program.</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624022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In simpler terms, this part ensures that the algorithm appropriately responds to the conclusion of the program's execution, handling both unexpected issues and the completion of the program, especially in the context of exploring different paths during dynamic test generation.</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230131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Purpose of </a:t>
            </a:r>
            <a:r>
              <a:rPr lang="en-US" b="0" i="0" u="none" strike="noStrike" dirty="0" err="1">
                <a:solidFill>
                  <a:srgbClr val="E3E3E3"/>
                </a:solidFill>
                <a:effectLst/>
                <a:latin typeface="Google Sans"/>
              </a:rPr>
              <a:t>solve_path_constrn</a:t>
            </a:r>
            <a:r>
              <a:rPr lang="en-US" b="0" i="0" u="none" strike="noStrike" dirty="0">
                <a:solidFill>
                  <a:srgbClr val="E3E3E3"/>
                </a:solidFill>
                <a:effectLst/>
                <a:latin typeface="Google Sans"/>
              </a:rPr>
              <a:t>:</a:t>
            </a:r>
          </a:p>
          <a:p>
            <a:r>
              <a:rPr lang="en-US" b="0" i="0" u="none" strike="noStrike" dirty="0">
                <a:solidFill>
                  <a:srgbClr val="E3E3E3"/>
                </a:solidFill>
                <a:effectLst/>
                <a:latin typeface="Google Sans"/>
              </a:rPr>
              <a:t>To decide where to backtrack next for exploring alternative execution paths.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E3E3E3"/>
                </a:solidFill>
                <a:effectLst/>
                <a:latin typeface="Google Sans"/>
              </a:rPr>
              <a:t>kf</a:t>
            </a:r>
            <a:r>
              <a:rPr lang="en-US" b="0" i="0" u="none" strike="noStrike" dirty="0">
                <a:solidFill>
                  <a:srgbClr val="E3E3E3"/>
                </a:solidFill>
                <a:effectLst/>
                <a:latin typeface="Google Sans"/>
              </a:rPr>
              <a:t> is not directly updated within </a:t>
            </a:r>
            <a:r>
              <a:rPr lang="en-US" b="0" i="0" u="none" strike="noStrike" dirty="0" err="1">
                <a:solidFill>
                  <a:srgbClr val="E3E3E3"/>
                </a:solidFill>
                <a:effectLst/>
                <a:latin typeface="Google Sans"/>
              </a:rPr>
              <a:t>solve_path_constrn</a:t>
            </a:r>
            <a:r>
              <a:rPr lang="en-US" b="0" i="0" u="none" strike="noStrike" dirty="0">
                <a:solidFill>
                  <a:srgbClr val="E3E3E3"/>
                </a:solidFill>
                <a:effectLst/>
                <a:latin typeface="Google Sans"/>
              </a:rPr>
              <a:t>, but it can be greater than 0 due to its connection to the context stack and function call history in the SMART algorithm.</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3723181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 0while i &lt; 10:  i += 2  # Loop invariant: i is always even# After the loop, i will be 10, which is still even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E3E3E3"/>
                </a:solidFill>
                <a:effectLst/>
                <a:latin typeface="Google Sans"/>
              </a:rPr>
              <a:t>When summarizing functions with loops, exploring every single iteration can be unnecessary and time-consuming.</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152442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SMART makes sure it doesn't miss any part of the program. It covers everything just like another testing method called DART but without losing accuracy.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E3E3E3"/>
                </a:solidFill>
                <a:effectLst/>
                <a:latin typeface="Google Sans"/>
              </a:rPr>
              <a:t>Empirical validation: It provides evidence from actual experiments and tests to demonstrate whether SMART performs as well in practice as it does in theory.</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2080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This is the core of the test generation problem in software development. Programs, just like intricate books, are composed of lines of code representing its functionality. Testing involves "reading" the program by providing inputs and observing its behavior. But testing every possible input for a complex program is akin to reading every single page – laborious and impractical.</a:t>
            </a:r>
          </a:p>
          <a:p>
            <a:endParaRPr lang="en-US" b="0" i="0" u="none" strike="noStrike" dirty="0">
              <a:solidFill>
                <a:srgbClr val="E3E3E3"/>
              </a:solidFill>
              <a:effectLst/>
              <a:latin typeface="Google Sans"/>
            </a:endParaRPr>
          </a:p>
          <a:p>
            <a:r>
              <a:rPr lang="en-US" b="0" i="0" u="none" strike="noStrike" dirty="0">
                <a:solidFill>
                  <a:srgbClr val="E3E3E3"/>
                </a:solidFill>
                <a:effectLst/>
                <a:latin typeface="Google Sans"/>
              </a:rPr>
              <a:t>That's where test generation comes in. It's like having a smart assistant who analyzes the program's "structure" (think chapter summaries and indexes) and suggests specific inputs that trigger the execution of different program sections. </a:t>
            </a:r>
            <a:r>
              <a:rPr lang="en-US" b="1" i="0" u="none" strike="noStrike" dirty="0">
                <a:solidFill>
                  <a:srgbClr val="E3E3E3"/>
                </a:solidFill>
                <a:effectLst/>
                <a:latin typeface="Google Sans"/>
              </a:rPr>
              <a:t>The goal is to efficiently cover at least a significant portion of the program (like reading 50% of the book</a:t>
            </a:r>
            <a:r>
              <a:rPr lang="en-US" b="0" i="0" u="none" strike="noStrike" dirty="0">
                <a:solidFill>
                  <a:srgbClr val="E3E3E3"/>
                </a:solidFill>
                <a:effectLst/>
                <a:latin typeface="Google Sans"/>
              </a:rPr>
              <a:t>) to ensure its functionalities work correctly.</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049442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In the analogy of reading a book (understanding a program), these tools are like a smart team. Symbolic execution and constraint solvers work like careful scanners, figuring things out without specific details. Model checkers and theorem provers act as clever guides, checking if the program follows certain rules. Static analysis engines are advanced guides, looking at the code's structure without running it. Altogether, these tools help understand complex programs, making the tough job easier.</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73747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1" u="none" strike="noStrike" dirty="0">
                <a:solidFill>
                  <a:srgbClr val="D1D5DB"/>
                </a:solidFill>
                <a:effectLst/>
                <a:latin typeface="Söhne"/>
              </a:rPr>
              <a:t>Static:</a:t>
            </a:r>
            <a:r>
              <a:rPr lang="en-US" b="0" i="0" u="none" strike="noStrike" dirty="0">
                <a:solidFill>
                  <a:srgbClr val="D1D5DB"/>
                </a:solidFill>
                <a:effectLst/>
                <a:latin typeface="Söhne"/>
              </a:rPr>
              <a:t> It's like studying the manual to predict what might go wrong.</a:t>
            </a:r>
          </a:p>
          <a:p>
            <a:r>
              <a:rPr lang="en-US" b="0" i="1" u="none" strike="noStrike" dirty="0">
                <a:solidFill>
                  <a:srgbClr val="D1D5DB"/>
                </a:solidFill>
                <a:effectLst/>
                <a:latin typeface="Söhne"/>
              </a:rPr>
              <a:t>Dynamic:</a:t>
            </a:r>
            <a:r>
              <a:rPr lang="en-US" b="0" i="0" u="none" strike="noStrike" dirty="0">
                <a:solidFill>
                  <a:srgbClr val="D1D5DB"/>
                </a:solidFill>
                <a:effectLst/>
                <a:latin typeface="Söhne"/>
              </a:rPr>
              <a:t> It's like playing with the vending machine to see what surprises might pop up.</a:t>
            </a:r>
          </a:p>
          <a:p>
            <a:r>
              <a:rPr lang="en-US" b="1" i="0" u="none" strike="noStrike" dirty="0">
                <a:solidFill>
                  <a:srgbClr val="D1D5DB"/>
                </a:solidFill>
                <a:effectLst/>
                <a:latin typeface="Söhne"/>
              </a:rPr>
              <a:t>Summary:</a:t>
            </a:r>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Static is quick and predictions, but might miss hidden stuff.</a:t>
            </a:r>
          </a:p>
          <a:p>
            <a:r>
              <a:rPr lang="en-US" b="0" i="0" u="none" strike="noStrike" dirty="0">
                <a:solidFill>
                  <a:srgbClr val="D1D5DB"/>
                </a:solidFill>
                <a:effectLst/>
                <a:latin typeface="Söhne"/>
              </a:rPr>
              <a:t>Dynamic is hands-on, finds surprises, but can take more time.</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21579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Imagine a locked door in the maze labeled "Magic Portal" – you can't predict where it leads just by looking at the map.</a:t>
            </a:r>
          </a:p>
          <a:p>
            <a:r>
              <a:rPr lang="en-US" b="0" i="0" u="none" strike="noStrike" dirty="0">
                <a:solidFill>
                  <a:srgbClr val="E3E3E3"/>
                </a:solidFill>
                <a:effectLst/>
                <a:latin typeface="Google Sans"/>
              </a:rPr>
              <a:t>Example: Consider a program with a function called obscure that checks if a number (x) equals the result of another function (hash(y)) – like comparing a key to a magic portal's code. If we can't understand how hash works (it's like the secret door mechanism), we can't predict which path the program will take (x == hash(y)) – even with the best map analysis.</a:t>
            </a:r>
          </a:p>
          <a:p>
            <a:r>
              <a:rPr lang="en-US" b="0" i="0" u="none" strike="noStrike" dirty="0">
                <a:solidFill>
                  <a:srgbClr val="E3E3E3"/>
                </a:solidFill>
                <a:effectLst/>
                <a:latin typeface="Google Sans"/>
              </a:rPr>
              <a:t>The consequence: Static test generation becomes blind for parts of the program it can't analyze symbolically. In our maze analogy, it's like ignoring entire sections because the map doesn't show their secrets.</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054080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Think of it like this:</a:t>
            </a:r>
          </a:p>
          <a:p>
            <a:r>
              <a:rPr lang="en-US" b="0" i="0" u="none" strike="noStrike" dirty="0">
                <a:solidFill>
                  <a:srgbClr val="E3E3E3"/>
                </a:solidFill>
                <a:effectLst/>
                <a:latin typeface="Google Sans"/>
              </a:rPr>
              <a:t>Static test generation: Trying to find all the keys from the blueprint to unlock every door.</a:t>
            </a:r>
          </a:p>
          <a:p>
            <a:r>
              <a:rPr lang="en-US" b="0" i="0" u="none" strike="noStrike" dirty="0">
                <a:solidFill>
                  <a:srgbClr val="E3E3E3"/>
                </a:solidFill>
                <a:effectLst/>
                <a:latin typeface="Google Sans"/>
              </a:rPr>
              <a:t>Dynamic test generation: Discovering hidden levers and secret passages as you explore, even if they weren't on the original blueprint.</a:t>
            </a:r>
          </a:p>
          <a:p>
            <a:endParaRPr lang="en-US" dirty="0"/>
          </a:p>
          <a:p>
            <a:r>
              <a:rPr lang="en-US" b="0" i="0" u="none" strike="noStrike" dirty="0">
                <a:solidFill>
                  <a:srgbClr val="E3E3E3"/>
                </a:solidFill>
                <a:effectLst/>
                <a:latin typeface="Google Sans"/>
              </a:rPr>
              <a:t>Remember:</a:t>
            </a:r>
          </a:p>
          <a:p>
            <a:r>
              <a:rPr lang="en-US" b="0" i="0" u="none" strike="noStrike" dirty="0">
                <a:solidFill>
                  <a:srgbClr val="E3E3E3"/>
                </a:solidFill>
                <a:effectLst/>
                <a:latin typeface="Google Sans"/>
              </a:rPr>
              <a:t>Dynamic testing isn't perfect, but it's a powerful tool that complements static analysis by exploring the program dynamically and adapting to the unknown.</a:t>
            </a:r>
          </a:p>
          <a:p>
            <a:endParaRPr lang="en-US" dirty="0"/>
          </a:p>
          <a:p>
            <a:r>
              <a:rPr lang="en-US" dirty="0"/>
              <a:t>SMART = Scalable DART</a:t>
            </a:r>
          </a:p>
          <a:p>
            <a:endParaRPr lang="en-US" dirty="0"/>
          </a:p>
          <a:p>
            <a:pPr marL="0" indent="0">
              <a:lnSpc>
                <a:spcPct val="90000"/>
              </a:lnSpc>
              <a:buNone/>
            </a:pPr>
            <a:r>
              <a:rPr lang="en-US" sz="1200" b="0" i="0" u="none" strike="noStrike" dirty="0">
                <a:effectLst/>
                <a:latin typeface="Google Sans"/>
              </a:rPr>
              <a:t>Example:</a:t>
            </a:r>
          </a:p>
          <a:p>
            <a:pPr marL="0" indent="0">
              <a:lnSpc>
                <a:spcPct val="90000"/>
              </a:lnSpc>
              <a:buNone/>
            </a:pPr>
            <a:r>
              <a:rPr lang="en-US" sz="1200" b="0" i="0" u="none" strike="noStrike" dirty="0">
                <a:effectLst/>
                <a:latin typeface="Google Sans"/>
              </a:rPr>
              <a:t>Remember the obscure function with the "magic portal" (hash(y))? Static analysis couldn't predict its behavior. But dynamic testing can simply run the program with a random y value, see what hash(y) is, and then use that information to choose an x value that triggers either the “</a:t>
            </a:r>
            <a:r>
              <a:rPr lang="en-US" sz="1200" dirty="0">
                <a:latin typeface="Google Sans"/>
              </a:rPr>
              <a:t>if</a:t>
            </a:r>
            <a:r>
              <a:rPr lang="en-US" sz="1200" b="0" i="0" u="none" strike="noStrike" dirty="0">
                <a:effectLst/>
                <a:latin typeface="Google Sans"/>
              </a:rPr>
              <a:t>" or "else" branch, effectively exploring both paths.</a:t>
            </a:r>
          </a:p>
          <a:p>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7246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strike="noStrike" dirty="0">
                <a:solidFill>
                  <a:srgbClr val="E3E3E3"/>
                </a:solidFill>
                <a:effectLst/>
                <a:latin typeface="Google Sans"/>
              </a:rPr>
              <a:t>The instrumented program performs concrete and symbolic execution, while the theorem prover focuses on logical reasoning about constraints.</a:t>
            </a:r>
          </a:p>
          <a:p>
            <a:endParaRPr lang="en-US" b="0" i="0" u="none" strike="noStrike" dirty="0">
              <a:solidFill>
                <a:srgbClr val="E3E3E3"/>
              </a:solidFill>
              <a:effectLst/>
              <a:latin typeface="Google Sans"/>
            </a:endParaRPr>
          </a:p>
          <a:p>
            <a:r>
              <a:rPr lang="en-US" b="0" i="0" u="none" strike="noStrike" dirty="0">
                <a:solidFill>
                  <a:srgbClr val="E3E3E3"/>
                </a:solidFill>
                <a:effectLst/>
                <a:latin typeface="Google Sans"/>
              </a:rPr>
              <a:t>Systematically- planned.</a:t>
            </a:r>
            <a:endParaRPr lang="en-IL"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630806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4113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9161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83421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405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2151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1419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5455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5997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584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2288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859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28098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558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104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6779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894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0809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2/24/2024</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55207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BECFFDC-94DB-4DA3-94FE-22FEDDA8FA3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useBgFill="1">
        <p:nvSpPr>
          <p:cNvPr id="20" name="Rectangle 19">
            <a:extLst>
              <a:ext uri="{FF2B5EF4-FFF2-40B4-BE49-F238E27FC236}">
                <a16:creationId xmlns:a16="http://schemas.microsoft.com/office/drawing/2014/main" id="{0DC895F7-4E59-40FB-87DD-ACE47F94C1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utoradiogram on white paper">
            <a:extLst>
              <a:ext uri="{FF2B5EF4-FFF2-40B4-BE49-F238E27FC236}">
                <a16:creationId xmlns:a16="http://schemas.microsoft.com/office/drawing/2014/main" id="{DFA5B6A0-51C7-08FA-EAE1-E1ED26006B94}"/>
              </a:ext>
            </a:extLst>
          </p:cNvPr>
          <p:cNvPicPr>
            <a:picLocks noChangeAspect="1"/>
          </p:cNvPicPr>
          <p:nvPr/>
        </p:nvPicPr>
        <p:blipFill rotWithShape="1">
          <a:blip r:embed="rId3">
            <a:alphaModFix amt="35000"/>
          </a:blip>
          <a:srcRect/>
          <a:stretch/>
        </p:blipFill>
        <p:spPr>
          <a:xfrm>
            <a:off x="20" y="10"/>
            <a:ext cx="9143980" cy="6857990"/>
          </a:xfrm>
          <a:prstGeom prst="rect">
            <a:avLst/>
          </a:prstGeom>
        </p:spPr>
      </p:pic>
      <p:pic>
        <p:nvPicPr>
          <p:cNvPr id="22" name="Picture 21">
            <a:extLst>
              <a:ext uri="{FF2B5EF4-FFF2-40B4-BE49-F238E27FC236}">
                <a16:creationId xmlns:a16="http://schemas.microsoft.com/office/drawing/2014/main" id="{1A4C720E-710D-44F8-A8D7-2BAA61E1814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2" name="Title 1">
            <a:extLst>
              <a:ext uri="{FF2B5EF4-FFF2-40B4-BE49-F238E27FC236}">
                <a16:creationId xmlns:a16="http://schemas.microsoft.com/office/drawing/2014/main" id="{F83793DE-FD5D-4E81-5CCB-DD1993DF6C97}"/>
              </a:ext>
            </a:extLst>
          </p:cNvPr>
          <p:cNvSpPr>
            <a:spLocks noGrp="1"/>
          </p:cNvSpPr>
          <p:nvPr>
            <p:ph type="title"/>
          </p:nvPr>
        </p:nvSpPr>
        <p:spPr>
          <a:xfrm>
            <a:off x="2971799" y="1964267"/>
            <a:ext cx="5398294" cy="2421464"/>
          </a:xfrm>
        </p:spPr>
        <p:txBody>
          <a:bodyPr vert="horz" lIns="91440" tIns="45720" rIns="91440" bIns="45720" rtlCol="0" anchor="b">
            <a:normAutofit/>
          </a:bodyPr>
          <a:lstStyle/>
          <a:p>
            <a:pPr algn="r">
              <a:lnSpc>
                <a:spcPct val="90000"/>
              </a:lnSpc>
            </a:pPr>
            <a:r>
              <a:rPr lang="en-US" sz="4100" b="1"/>
              <a:t>Compositional Dynamic Test Generation</a:t>
            </a:r>
            <a:br>
              <a:rPr lang="en-US" sz="4100" b="1"/>
            </a:br>
            <a:endParaRPr lang="en-US" sz="4100"/>
          </a:p>
        </p:txBody>
      </p:sp>
      <p:sp>
        <p:nvSpPr>
          <p:cNvPr id="3" name="TextBox 2">
            <a:extLst>
              <a:ext uri="{FF2B5EF4-FFF2-40B4-BE49-F238E27FC236}">
                <a16:creationId xmlns:a16="http://schemas.microsoft.com/office/drawing/2014/main" id="{D0952838-B3B8-9941-6DD1-48E078ED0D96}"/>
              </a:ext>
            </a:extLst>
          </p:cNvPr>
          <p:cNvSpPr txBox="1"/>
          <p:nvPr/>
        </p:nvSpPr>
        <p:spPr>
          <a:xfrm>
            <a:off x="5670946" y="3709388"/>
            <a:ext cx="2408545" cy="369332"/>
          </a:xfrm>
          <a:prstGeom prst="rect">
            <a:avLst/>
          </a:prstGeom>
          <a:noFill/>
        </p:spPr>
        <p:txBody>
          <a:bodyPr wrap="square" rtlCol="0">
            <a:spAutoFit/>
          </a:bodyPr>
          <a:lstStyle/>
          <a:p>
            <a:pPr algn="l"/>
            <a:r>
              <a:rPr lang="en-US" dirty="0"/>
              <a:t>Mohammad Daghash</a:t>
            </a:r>
            <a:endParaRPr lang="en-IL" dirty="0"/>
          </a:p>
        </p:txBody>
      </p:sp>
    </p:spTree>
    <p:extLst>
      <p:ext uri="{BB962C8B-B14F-4D97-AF65-F5344CB8AC3E}">
        <p14:creationId xmlns:p14="http://schemas.microsoft.com/office/powerpoint/2010/main" val="127850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9204-AB1C-ED87-ABD3-BC0E408A0194}"/>
              </a:ext>
            </a:extLst>
          </p:cNvPr>
          <p:cNvSpPr>
            <a:spLocks noGrp="1"/>
          </p:cNvSpPr>
          <p:nvPr>
            <p:ph type="title"/>
          </p:nvPr>
        </p:nvSpPr>
        <p:spPr>
          <a:xfrm>
            <a:off x="514351" y="609600"/>
            <a:ext cx="4711700" cy="1456267"/>
          </a:xfrm>
        </p:spPr>
        <p:txBody>
          <a:bodyPr>
            <a:normAutofit fontScale="90000"/>
          </a:bodyPr>
          <a:lstStyle/>
          <a:p>
            <a:pPr>
              <a:lnSpc>
                <a:spcPct val="90000"/>
              </a:lnSpc>
            </a:pPr>
            <a:r>
              <a:rPr lang="en-US" sz="2400" b="0" i="0" u="none" strike="noStrike">
                <a:effectLst/>
                <a:latin typeface="Google Sans"/>
              </a:rPr>
              <a:t>Unlocking Hidden Paths: How Dynamic Testing Goes Beyond Static Analysis</a:t>
            </a:r>
            <a:br>
              <a:rPr lang="en-US" sz="2400" b="0" i="0" u="none" strike="noStrike">
                <a:effectLst/>
                <a:latin typeface="Google Sans"/>
              </a:rPr>
            </a:br>
            <a:endParaRPr lang="en-IL" sz="2400"/>
          </a:p>
        </p:txBody>
      </p:sp>
      <p:sp>
        <p:nvSpPr>
          <p:cNvPr id="3" name="Content Placeholder 2">
            <a:extLst>
              <a:ext uri="{FF2B5EF4-FFF2-40B4-BE49-F238E27FC236}">
                <a16:creationId xmlns:a16="http://schemas.microsoft.com/office/drawing/2014/main" id="{8BDE0CEF-21E2-CF50-8F35-3028EA3DFF84}"/>
              </a:ext>
            </a:extLst>
          </p:cNvPr>
          <p:cNvSpPr>
            <a:spLocks noGrp="1"/>
          </p:cNvSpPr>
          <p:nvPr>
            <p:ph idx="1"/>
          </p:nvPr>
        </p:nvSpPr>
        <p:spPr>
          <a:xfrm>
            <a:off x="165559" y="1813620"/>
            <a:ext cx="5362531" cy="4800599"/>
          </a:xfrm>
        </p:spPr>
        <p:txBody>
          <a:bodyPr>
            <a:normAutofit/>
          </a:bodyPr>
          <a:lstStyle/>
          <a:p>
            <a:pPr marL="0" indent="0">
              <a:lnSpc>
                <a:spcPct val="90000"/>
              </a:lnSpc>
              <a:buNone/>
            </a:pPr>
            <a:r>
              <a:rPr lang="en-US" sz="1200" b="0" i="0" u="none" strike="noStrike" dirty="0">
                <a:effectLst/>
                <a:latin typeface="Google Sans"/>
              </a:rPr>
              <a:t>Imagine a multi-level maze filled with hidden doors and secret passages. Static test generation is like studying the blueprint of this maze (</a:t>
            </a:r>
            <a:r>
              <a:rPr lang="en-US" sz="1200" b="1" i="0" u="none" strike="noStrike" dirty="0">
                <a:effectLst/>
                <a:latin typeface="Google Sans"/>
              </a:rPr>
              <a:t>analyzing the program code</a:t>
            </a:r>
            <a:r>
              <a:rPr lang="en-US" sz="1200" b="0" i="0" u="none" strike="noStrike" dirty="0">
                <a:effectLst/>
                <a:latin typeface="Google Sans"/>
              </a:rPr>
              <a:t>) to predict which paths different inputs might unlock. But what if the blueprint is incomplete or there are hidden surprises?</a:t>
            </a:r>
          </a:p>
          <a:p>
            <a:pPr marL="0" indent="0">
              <a:lnSpc>
                <a:spcPct val="90000"/>
              </a:lnSpc>
              <a:buNone/>
            </a:pPr>
            <a:r>
              <a:rPr lang="en-US" sz="1200" b="0" i="0" u="none" strike="noStrike" dirty="0">
                <a:effectLst/>
                <a:latin typeface="Google Sans"/>
              </a:rPr>
              <a:t>That's where dynamic test generation comes in. Instead of just studying the blueprint, it's like actually exploring the maze by taking random turns and observing where you end up. With each step, you gather clues about the layout (</a:t>
            </a:r>
            <a:r>
              <a:rPr lang="en-US" sz="1200" b="1" i="0" u="none" strike="noStrike" dirty="0">
                <a:effectLst/>
                <a:latin typeface="Google Sans"/>
              </a:rPr>
              <a:t>program behavior</a:t>
            </a:r>
            <a:r>
              <a:rPr lang="en-US" sz="1200" b="0" i="0" u="none" strike="noStrike" dirty="0">
                <a:effectLst/>
                <a:latin typeface="Google Sans"/>
              </a:rPr>
              <a:t>) and use them to plan your next move (</a:t>
            </a:r>
            <a:r>
              <a:rPr lang="en-US" sz="1200" b="1" i="0" u="none" strike="noStrike" dirty="0">
                <a:effectLst/>
                <a:latin typeface="Google Sans"/>
              </a:rPr>
              <a:t>generate new inputs</a:t>
            </a:r>
            <a:r>
              <a:rPr lang="en-US" sz="1200" b="0" i="0" u="none" strike="noStrike" dirty="0">
                <a:effectLst/>
                <a:latin typeface="Google Sans"/>
              </a:rPr>
              <a:t>) to reach unexplored areas (</a:t>
            </a:r>
            <a:r>
              <a:rPr lang="en-US" sz="1200" b="1" i="0" u="none" strike="noStrike" dirty="0">
                <a:effectLst/>
                <a:latin typeface="Google Sans"/>
              </a:rPr>
              <a:t>different execution paths</a:t>
            </a:r>
            <a:r>
              <a:rPr lang="en-US" sz="1200" b="0" i="0" u="none" strike="noStrike" dirty="0">
                <a:effectLst/>
                <a:latin typeface="Google Sans"/>
              </a:rPr>
              <a:t>).</a:t>
            </a:r>
          </a:p>
          <a:p>
            <a:pPr marL="0" indent="0">
              <a:lnSpc>
                <a:spcPct val="90000"/>
              </a:lnSpc>
              <a:buNone/>
            </a:pPr>
            <a:r>
              <a:rPr lang="en-US" sz="1200" b="0" i="0" u="none" strike="noStrike" dirty="0">
                <a:effectLst/>
                <a:latin typeface="Google Sans"/>
              </a:rPr>
              <a:t>Here's the key difference:</a:t>
            </a:r>
          </a:p>
          <a:p>
            <a:pPr>
              <a:lnSpc>
                <a:spcPct val="90000"/>
              </a:lnSpc>
            </a:pPr>
            <a:r>
              <a:rPr lang="en-US" sz="1200" b="1" i="0" u="none" strike="noStrike" dirty="0">
                <a:effectLst/>
                <a:latin typeface="Google Sans"/>
              </a:rPr>
              <a:t>Static test generation</a:t>
            </a:r>
            <a:r>
              <a:rPr lang="en-US" sz="1200" b="0" i="0" u="none" strike="noStrike" dirty="0">
                <a:effectLst/>
                <a:latin typeface="Google Sans"/>
              </a:rPr>
              <a:t>: Stuck at the blueprint stage, limited by what it can predict from the code alone.</a:t>
            </a:r>
          </a:p>
          <a:p>
            <a:pPr>
              <a:lnSpc>
                <a:spcPct val="90000"/>
              </a:lnSpc>
            </a:pPr>
            <a:r>
              <a:rPr lang="en-US" sz="1200" b="1" i="0" u="none" strike="noStrike" dirty="0">
                <a:effectLst/>
                <a:latin typeface="Google Sans"/>
              </a:rPr>
              <a:t>Dynamic test generation</a:t>
            </a:r>
            <a:r>
              <a:rPr lang="en-US" sz="1200" b="0" i="0" u="none" strike="noStrike" dirty="0">
                <a:effectLst/>
                <a:latin typeface="Google Sans"/>
              </a:rPr>
              <a:t>: Adapts as you explore, using runtime information (clues gathered while running the program) to overcome limitations and reach hidden areas.</a:t>
            </a:r>
          </a:p>
          <a:p>
            <a:pPr marL="0" indent="0">
              <a:lnSpc>
                <a:spcPct val="90000"/>
              </a:lnSpc>
              <a:buNone/>
            </a:pPr>
            <a:endParaRPr lang="en-US" sz="1200" b="0" i="0" u="none" strike="noStrike" dirty="0">
              <a:effectLst/>
              <a:latin typeface="Google Sans"/>
            </a:endParaRPr>
          </a:p>
          <a:p>
            <a:pPr marL="0" indent="0">
              <a:lnSpc>
                <a:spcPct val="90000"/>
              </a:lnSpc>
              <a:buNone/>
            </a:pPr>
            <a:endParaRPr lang="en-IL" sz="1200" dirty="0"/>
          </a:p>
        </p:txBody>
      </p:sp>
      <p:pic>
        <p:nvPicPr>
          <p:cNvPr id="7" name="Picture 6">
            <a:extLst>
              <a:ext uri="{FF2B5EF4-FFF2-40B4-BE49-F238E27FC236}">
                <a16:creationId xmlns:a16="http://schemas.microsoft.com/office/drawing/2014/main" id="{8E9AE81E-76ED-F0DE-5F1B-DC89F7BE7E79}"/>
              </a:ext>
            </a:extLst>
          </p:cNvPr>
          <p:cNvPicPr>
            <a:picLocks noChangeAspect="1"/>
          </p:cNvPicPr>
          <p:nvPr/>
        </p:nvPicPr>
        <p:blipFill rotWithShape="1">
          <a:blip r:embed="rId4"/>
          <a:srcRect l="18665" r="27500" b="-4"/>
          <a:stretch/>
        </p:blipFill>
        <p:spPr>
          <a:xfrm>
            <a:off x="5693202" y="990600"/>
            <a:ext cx="2584285"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3994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7328C-AC17-4A71-FDC8-77C51D1A5F51}"/>
              </a:ext>
            </a:extLst>
          </p:cNvPr>
          <p:cNvPicPr>
            <a:picLocks noChangeAspect="1"/>
          </p:cNvPicPr>
          <p:nvPr/>
        </p:nvPicPr>
        <p:blipFill rotWithShape="1">
          <a:blip r:embed="rId4"/>
          <a:srcRect t="24884" b="116"/>
          <a:stretch/>
        </p:blipFill>
        <p:spPr>
          <a:xfrm>
            <a:off x="20" y="10"/>
            <a:ext cx="9143980" cy="6857990"/>
          </a:xfrm>
          <a:prstGeom prst="rect">
            <a:avLst/>
          </a:prstGeom>
        </p:spPr>
      </p:pic>
      <p:pic>
        <p:nvPicPr>
          <p:cNvPr id="13" name="Picture 12">
            <a:extLst>
              <a:ext uri="{FF2B5EF4-FFF2-40B4-BE49-F238E27FC236}">
                <a16:creationId xmlns:a16="http://schemas.microsoft.com/office/drawing/2014/main" id="{C63E20F8-074D-4B3B-AE66-7BBD6F1CB72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14" name="Rectangle 13">
            <a:extLst>
              <a:ext uri="{FF2B5EF4-FFF2-40B4-BE49-F238E27FC236}">
                <a16:creationId xmlns:a16="http://schemas.microsoft.com/office/drawing/2014/main" id="{168A5C37-E0A9-462D-BC65-C14D9025FB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21519" y="607814"/>
            <a:ext cx="7698581"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6AE86E-5FA8-012D-3349-43FFC42A606B}"/>
              </a:ext>
            </a:extLst>
          </p:cNvPr>
          <p:cNvSpPr>
            <a:spLocks noGrp="1"/>
          </p:cNvSpPr>
          <p:nvPr>
            <p:ph type="title"/>
          </p:nvPr>
        </p:nvSpPr>
        <p:spPr>
          <a:xfrm>
            <a:off x="1035050" y="787400"/>
            <a:ext cx="7077869" cy="1278467"/>
          </a:xfrm>
        </p:spPr>
        <p:txBody>
          <a:bodyPr>
            <a:normAutofit/>
          </a:bodyPr>
          <a:lstStyle/>
          <a:p>
            <a:pPr algn="ctr"/>
            <a:r>
              <a:rPr lang="en-US" b="0" i="1" u="none" strike="noStrike">
                <a:effectLst/>
                <a:latin typeface="Söhne"/>
              </a:rPr>
              <a:t>DART Algorithm - A Treasure Hunt Approach</a:t>
            </a:r>
            <a:endParaRPr lang="en-IL"/>
          </a:p>
        </p:txBody>
      </p:sp>
      <p:sp>
        <p:nvSpPr>
          <p:cNvPr id="3" name="Content Placeholder 2">
            <a:extLst>
              <a:ext uri="{FF2B5EF4-FFF2-40B4-BE49-F238E27FC236}">
                <a16:creationId xmlns:a16="http://schemas.microsoft.com/office/drawing/2014/main" id="{654B3054-F2CF-9250-7D04-F4616BDF5923}"/>
              </a:ext>
            </a:extLst>
          </p:cNvPr>
          <p:cNvSpPr>
            <a:spLocks noGrp="1"/>
          </p:cNvSpPr>
          <p:nvPr>
            <p:ph idx="1"/>
          </p:nvPr>
        </p:nvSpPr>
        <p:spPr>
          <a:xfrm>
            <a:off x="1035050" y="2142067"/>
            <a:ext cx="7077869" cy="3725333"/>
          </a:xfrm>
        </p:spPr>
        <p:txBody>
          <a:bodyPr>
            <a:normAutofit fontScale="92500" lnSpcReduction="10000"/>
          </a:bodyPr>
          <a:lstStyle/>
          <a:p>
            <a:r>
              <a:rPr lang="en-US" b="1" dirty="0"/>
              <a:t>Imagine:</a:t>
            </a:r>
            <a:r>
              <a:rPr lang="en-US" dirty="0"/>
              <a:t> You're on a forest treasure hunt, searching </a:t>
            </a:r>
            <a:r>
              <a:rPr lang="en-US" dirty="0" smtClean="0"/>
              <a:t>for hidden </a:t>
            </a:r>
            <a:r>
              <a:rPr lang="en-US" dirty="0"/>
              <a:t>gems. Now, think of the forest as a program, the gems as bugs.</a:t>
            </a:r>
          </a:p>
          <a:p>
            <a:r>
              <a:rPr lang="en-US" b="1" dirty="0"/>
              <a:t>Traditional Search:</a:t>
            </a:r>
            <a:r>
              <a:rPr lang="en-US" dirty="0"/>
              <a:t> Following marked paths (concrete execution) reveals bugs like finding clues.</a:t>
            </a:r>
          </a:p>
          <a:p>
            <a:r>
              <a:rPr lang="en-US" b="1" dirty="0"/>
              <a:t>Symbolic Exploration:</a:t>
            </a:r>
            <a:r>
              <a:rPr lang="en-US" dirty="0"/>
              <a:t> Imagining alternative paths (symbolic execution) helps anticipate issues using symbolic clues.</a:t>
            </a:r>
          </a:p>
          <a:p>
            <a:r>
              <a:rPr lang="en-US" b="1" dirty="0"/>
              <a:t>Your Guide:</a:t>
            </a:r>
            <a:endParaRPr lang="en-US" dirty="0"/>
          </a:p>
          <a:p>
            <a:r>
              <a:rPr lang="en-US" b="1" dirty="0"/>
              <a:t>DART Algorithm:</a:t>
            </a:r>
            <a:r>
              <a:rPr lang="en-US" dirty="0"/>
              <a:t> Your map, exploring both real and imagined paths systematically.</a:t>
            </a:r>
          </a:p>
          <a:p>
            <a:r>
              <a:rPr lang="en-US" b="1" dirty="0"/>
              <a:t>Instrumented Program:</a:t>
            </a:r>
            <a:r>
              <a:rPr lang="en-US" dirty="0"/>
              <a:t> Your tool, tracking progress and revealing unexplored areas.</a:t>
            </a:r>
          </a:p>
          <a:p>
            <a:r>
              <a:rPr lang="en-US" b="1" dirty="0"/>
              <a:t>The Goal:</a:t>
            </a:r>
            <a:r>
              <a:rPr lang="en-US" dirty="0"/>
              <a:t> Discover all bugs</a:t>
            </a:r>
            <a:r>
              <a:rPr lang="en-US" dirty="0" smtClean="0"/>
              <a:t>!</a:t>
            </a:r>
            <a:endParaRPr lang="en-US" dirty="0"/>
          </a:p>
        </p:txBody>
      </p:sp>
    </p:spTree>
    <p:extLst>
      <p:ext uri="{BB962C8B-B14F-4D97-AF65-F5344CB8AC3E}">
        <p14:creationId xmlns:p14="http://schemas.microsoft.com/office/powerpoint/2010/main" val="398141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E6F172-6F12-CC64-8236-795EA878D091}"/>
              </a:ext>
            </a:extLst>
          </p:cNvPr>
          <p:cNvPicPr>
            <a:picLocks noChangeAspect="1"/>
          </p:cNvPicPr>
          <p:nvPr/>
        </p:nvPicPr>
        <p:blipFill rotWithShape="1">
          <a:blip r:embed="rId3">
            <a:alphaModFix amt="25000"/>
          </a:blip>
          <a:srcRect r="10999" b="-1"/>
          <a:stretch/>
        </p:blipFill>
        <p:spPr>
          <a:xfrm>
            <a:off x="20" y="10"/>
            <a:ext cx="9143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2" name="Title 1">
            <a:extLst>
              <a:ext uri="{FF2B5EF4-FFF2-40B4-BE49-F238E27FC236}">
                <a16:creationId xmlns:a16="http://schemas.microsoft.com/office/drawing/2014/main" id="{9D3E01E7-D3C1-1C37-5FF9-A5C076F3B892}"/>
              </a:ext>
            </a:extLst>
          </p:cNvPr>
          <p:cNvSpPr>
            <a:spLocks noGrp="1"/>
          </p:cNvSpPr>
          <p:nvPr>
            <p:ph type="title"/>
          </p:nvPr>
        </p:nvSpPr>
        <p:spPr>
          <a:xfrm>
            <a:off x="514350" y="609600"/>
            <a:ext cx="7598569" cy="1456267"/>
          </a:xfrm>
        </p:spPr>
        <p:txBody>
          <a:bodyPr>
            <a:normAutofit/>
          </a:bodyPr>
          <a:lstStyle/>
          <a:p>
            <a:r>
              <a:rPr lang="en-US" dirty="0"/>
              <a:t>The DART Search Algorithm</a:t>
            </a:r>
            <a:endParaRPr lang="en-IL" dirty="0"/>
          </a:p>
        </p:txBody>
      </p:sp>
      <p:sp>
        <p:nvSpPr>
          <p:cNvPr id="3" name="Content Placeholder 2">
            <a:extLst>
              <a:ext uri="{FF2B5EF4-FFF2-40B4-BE49-F238E27FC236}">
                <a16:creationId xmlns:a16="http://schemas.microsoft.com/office/drawing/2014/main" id="{85022EDF-3B69-16E8-5947-CFFDC35FB9A5}"/>
              </a:ext>
            </a:extLst>
          </p:cNvPr>
          <p:cNvSpPr>
            <a:spLocks noGrp="1"/>
          </p:cNvSpPr>
          <p:nvPr>
            <p:ph idx="1"/>
          </p:nvPr>
        </p:nvSpPr>
        <p:spPr>
          <a:xfrm>
            <a:off x="514350" y="2142067"/>
            <a:ext cx="7598569" cy="3649133"/>
          </a:xfrm>
        </p:spPr>
        <p:txBody>
          <a:bodyPr>
            <a:normAutofit fontScale="92500"/>
          </a:bodyPr>
          <a:lstStyle/>
          <a:p>
            <a:pPr marL="0" indent="0">
              <a:lnSpc>
                <a:spcPct val="90000"/>
              </a:lnSpc>
              <a:buNone/>
            </a:pPr>
            <a:r>
              <a:rPr lang="en-US" sz="1400" b="0" i="0" u="none" strike="noStrike">
                <a:effectLst/>
                <a:latin typeface="Google Sans"/>
              </a:rPr>
              <a:t>DART is a powerful technique for automatically testing programs and uncovering hidden bugs. It works by:</a:t>
            </a:r>
          </a:p>
          <a:p>
            <a:pPr>
              <a:lnSpc>
                <a:spcPct val="90000"/>
              </a:lnSpc>
            </a:pPr>
            <a:r>
              <a:rPr lang="en-US" sz="1400" b="0" i="0" u="none" strike="noStrike">
                <a:effectLst/>
                <a:latin typeface="Google Sans"/>
              </a:rPr>
              <a:t>Running the program twice:</a:t>
            </a:r>
          </a:p>
          <a:p>
            <a:pPr lvl="1">
              <a:lnSpc>
                <a:spcPct val="90000"/>
              </a:lnSpc>
              <a:buFont typeface="Courier New" panose="02070309020205020404" pitchFamily="49" charset="0"/>
              <a:buChar char="o"/>
            </a:pPr>
            <a:r>
              <a:rPr lang="en-US" sz="1400" b="0" i="0" u="sng" strike="noStrike">
                <a:effectLst/>
                <a:latin typeface="Google Sans"/>
              </a:rPr>
              <a:t>Concretely:</a:t>
            </a:r>
            <a:r>
              <a:rPr lang="en-US" sz="1400" b="0" i="0" u="none" strike="noStrike">
                <a:effectLst/>
                <a:latin typeface="Google Sans"/>
              </a:rPr>
              <a:t> Executing the program with actual input values, like testing different paths through a maze.</a:t>
            </a:r>
          </a:p>
          <a:p>
            <a:pPr lvl="1">
              <a:lnSpc>
                <a:spcPct val="90000"/>
              </a:lnSpc>
              <a:buFont typeface="Courier New" panose="02070309020205020404" pitchFamily="49" charset="0"/>
              <a:buChar char="o"/>
            </a:pPr>
            <a:r>
              <a:rPr lang="en-US" sz="1400" b="0" i="0" u="sng" strike="noStrike">
                <a:effectLst/>
                <a:latin typeface="Google Sans"/>
              </a:rPr>
              <a:t>Symbolically</a:t>
            </a:r>
            <a:r>
              <a:rPr lang="en-US" sz="1400" b="0" i="0" u="none" strike="noStrike">
                <a:effectLst/>
                <a:latin typeface="Google Sans"/>
              </a:rPr>
              <a:t>: Tracking potential future values of program variables, considering all possible paths.</a:t>
            </a:r>
          </a:p>
          <a:p>
            <a:pPr>
              <a:lnSpc>
                <a:spcPct val="90000"/>
              </a:lnSpc>
            </a:pPr>
            <a:r>
              <a:rPr lang="en-US" sz="1400" b="0" i="0" u="none" strike="noStrike">
                <a:effectLst/>
                <a:latin typeface="Google Sans"/>
              </a:rPr>
              <a:t>Building an </a:t>
            </a:r>
            <a:r>
              <a:rPr lang="en-US" sz="1400" b="0" i="0" u="sng" strike="noStrike">
                <a:effectLst/>
                <a:latin typeface="Google Sans"/>
              </a:rPr>
              <a:t>execution tree</a:t>
            </a:r>
            <a:r>
              <a:rPr lang="en-US" sz="1400" b="0" i="0" u="none" strike="noStrike">
                <a:effectLst/>
                <a:latin typeface="Google Sans"/>
              </a:rPr>
              <a:t>: Mapping out all possible program paths based on decisions (conditional statements).</a:t>
            </a:r>
          </a:p>
          <a:p>
            <a:pPr>
              <a:lnSpc>
                <a:spcPct val="90000"/>
              </a:lnSpc>
            </a:pPr>
            <a:r>
              <a:rPr lang="en-US" sz="1400" b="0" i="0" u="none" strike="noStrike">
                <a:effectLst/>
                <a:latin typeface="Google Sans"/>
              </a:rPr>
              <a:t>Exploring the tree systematically:</a:t>
            </a:r>
          </a:p>
          <a:p>
            <a:pPr lvl="1">
              <a:lnSpc>
                <a:spcPct val="90000"/>
              </a:lnSpc>
              <a:buFont typeface="Courier New" panose="02070309020205020404" pitchFamily="49" charset="0"/>
              <a:buChar char="o"/>
            </a:pPr>
            <a:r>
              <a:rPr lang="en-US" sz="1400" b="0" i="0" u="sng" strike="noStrike">
                <a:effectLst/>
                <a:latin typeface="Google Sans"/>
              </a:rPr>
              <a:t>Randomly</a:t>
            </a:r>
            <a:r>
              <a:rPr lang="en-US" sz="1400" b="0" i="0" u="none" strike="noStrike">
                <a:effectLst/>
                <a:latin typeface="Google Sans"/>
              </a:rPr>
              <a:t>: Trying different input values to discover new paths.</a:t>
            </a:r>
          </a:p>
          <a:p>
            <a:pPr lvl="1">
              <a:lnSpc>
                <a:spcPct val="90000"/>
              </a:lnSpc>
              <a:buFont typeface="Courier New" panose="02070309020205020404" pitchFamily="49" charset="0"/>
              <a:buChar char="o"/>
            </a:pPr>
            <a:r>
              <a:rPr lang="en-US" sz="1400" b="0" i="0" u="sng" strike="noStrike" err="1">
                <a:effectLst/>
                <a:latin typeface="Google Sans"/>
              </a:rPr>
              <a:t>Directedly</a:t>
            </a:r>
            <a:r>
              <a:rPr lang="en-US" sz="1400" b="0" i="0" u="none" strike="noStrike">
                <a:effectLst/>
                <a:latin typeface="Google Sans"/>
              </a:rPr>
              <a:t>: Using symbolic constraints to force the program down unexplored branches.</a:t>
            </a:r>
          </a:p>
          <a:p>
            <a:pPr>
              <a:lnSpc>
                <a:spcPct val="90000"/>
              </a:lnSpc>
            </a:pPr>
            <a:r>
              <a:rPr lang="en-US" sz="1400" b="0" i="0" u="none" strike="noStrike">
                <a:effectLst/>
                <a:latin typeface="Google Sans"/>
              </a:rPr>
              <a:t>Repeating until complete: Exploring all feasible paths in the execution tree to ensure thorough coverage.</a:t>
            </a:r>
          </a:p>
        </p:txBody>
      </p:sp>
    </p:spTree>
    <p:extLst>
      <p:ext uri="{BB962C8B-B14F-4D97-AF65-F5344CB8AC3E}">
        <p14:creationId xmlns:p14="http://schemas.microsoft.com/office/powerpoint/2010/main" val="124491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42476583-CC33-45CE-B51B-215B5673CD2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useBgFill="1">
        <p:nvSpPr>
          <p:cNvPr id="45" name="Rectangle 44">
            <a:extLst>
              <a:ext uri="{FF2B5EF4-FFF2-40B4-BE49-F238E27FC236}">
                <a16:creationId xmlns:a16="http://schemas.microsoft.com/office/drawing/2014/main" id="{75F65CD9-825D-44BD-8681-D42D260D4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B2F64C47-BE0B-4DA4-A62F-C6922DD208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3094482"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4"/>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A17142-F321-5284-4450-BF3DE2B899E6}"/>
              </a:ext>
            </a:extLst>
          </p:cNvPr>
          <p:cNvSpPr>
            <a:spLocks noGrp="1"/>
          </p:cNvSpPr>
          <p:nvPr>
            <p:ph type="title"/>
          </p:nvPr>
        </p:nvSpPr>
        <p:spPr>
          <a:xfrm>
            <a:off x="514350" y="643466"/>
            <a:ext cx="1943100" cy="4995333"/>
          </a:xfrm>
        </p:spPr>
        <p:txBody>
          <a:bodyPr vert="horz" lIns="91440" tIns="45720" rIns="91440" bIns="45720" rtlCol="0" anchor="ctr">
            <a:normAutofit/>
          </a:bodyPr>
          <a:lstStyle/>
          <a:p>
            <a:r>
              <a:rPr lang="en-US" sz="2800" b="0" i="0" u="none" strike="noStrike">
                <a:solidFill>
                  <a:srgbClr val="FFFFFF"/>
                </a:solidFill>
              </a:rPr>
              <a:t>Choice Matters: Exploring Every Avenue with an Execution Tree</a:t>
            </a:r>
            <a:br>
              <a:rPr lang="en-US" sz="2800" b="0" i="0" u="none" strike="noStrike">
                <a:solidFill>
                  <a:srgbClr val="FFFFFF"/>
                </a:solidFill>
              </a:rPr>
            </a:br>
            <a:endParaRPr lang="en-US" sz="2800">
              <a:solidFill>
                <a:srgbClr val="FFFFFF"/>
              </a:solidFill>
            </a:endParaRPr>
          </a:p>
        </p:txBody>
      </p:sp>
      <p:sp>
        <p:nvSpPr>
          <p:cNvPr id="7" name="Oval 6">
            <a:extLst>
              <a:ext uri="{FF2B5EF4-FFF2-40B4-BE49-F238E27FC236}">
                <a16:creationId xmlns:a16="http://schemas.microsoft.com/office/drawing/2014/main" id="{7FA2EA3B-41A4-0864-B9B4-0AB764C1C588}"/>
              </a:ext>
            </a:extLst>
          </p:cNvPr>
          <p:cNvSpPr/>
          <p:nvPr/>
        </p:nvSpPr>
        <p:spPr>
          <a:xfrm>
            <a:off x="6474415" y="1199727"/>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8620">
              <a:spcAft>
                <a:spcPts val="600"/>
              </a:spcAft>
            </a:pPr>
            <a:r>
              <a:rPr lang="en-US" sz="1190" kern="1200">
                <a:solidFill>
                  <a:schemeClr val="lt1"/>
                </a:solidFill>
                <a:latin typeface="+mn-lt"/>
                <a:ea typeface="+mn-ea"/>
                <a:cs typeface="+mn-cs"/>
              </a:rPr>
              <a:t>If age &gt;= 18</a:t>
            </a:r>
            <a:endParaRPr lang="en-IL" sz="1400"/>
          </a:p>
        </p:txBody>
      </p:sp>
      <p:sp>
        <p:nvSpPr>
          <p:cNvPr id="10" name="TextBox 9">
            <a:extLst>
              <a:ext uri="{FF2B5EF4-FFF2-40B4-BE49-F238E27FC236}">
                <a16:creationId xmlns:a16="http://schemas.microsoft.com/office/drawing/2014/main" id="{95EAD29C-8FCF-8D57-71F2-D9B6758E429F}"/>
              </a:ext>
            </a:extLst>
          </p:cNvPr>
          <p:cNvSpPr txBox="1"/>
          <p:nvPr/>
        </p:nvSpPr>
        <p:spPr>
          <a:xfrm>
            <a:off x="5963794" y="1931946"/>
            <a:ext cx="753937" cy="327782"/>
          </a:xfrm>
          <a:prstGeom prst="rect">
            <a:avLst/>
          </a:prstGeom>
          <a:noFill/>
        </p:spPr>
        <p:txBody>
          <a:bodyPr wrap="square" rtlCol="0">
            <a:spAutoFit/>
          </a:bodyPr>
          <a:lstStyle/>
          <a:p>
            <a:pPr defTabSz="388620">
              <a:spcAft>
                <a:spcPts val="600"/>
              </a:spcAft>
            </a:pPr>
            <a:r>
              <a:rPr lang="en-US" sz="1530" dirty="0"/>
              <a:t>Then</a:t>
            </a:r>
            <a:endParaRPr lang="en-IL" dirty="0"/>
          </a:p>
        </p:txBody>
      </p:sp>
      <p:sp>
        <p:nvSpPr>
          <p:cNvPr id="12" name="TextBox 11">
            <a:extLst>
              <a:ext uri="{FF2B5EF4-FFF2-40B4-BE49-F238E27FC236}">
                <a16:creationId xmlns:a16="http://schemas.microsoft.com/office/drawing/2014/main" id="{483A64A1-E97D-8367-C307-73DF220A719A}"/>
              </a:ext>
            </a:extLst>
          </p:cNvPr>
          <p:cNvSpPr txBox="1"/>
          <p:nvPr/>
        </p:nvSpPr>
        <p:spPr>
          <a:xfrm>
            <a:off x="7284609" y="1940387"/>
            <a:ext cx="682031" cy="327782"/>
          </a:xfrm>
          <a:prstGeom prst="rect">
            <a:avLst/>
          </a:prstGeom>
          <a:noFill/>
        </p:spPr>
        <p:txBody>
          <a:bodyPr wrap="square" rtlCol="0">
            <a:spAutoFit/>
          </a:bodyPr>
          <a:lstStyle/>
          <a:p>
            <a:pPr defTabSz="388620">
              <a:spcAft>
                <a:spcPts val="600"/>
              </a:spcAft>
            </a:pPr>
            <a:r>
              <a:rPr lang="en-US" sz="1530" dirty="0"/>
              <a:t>Else</a:t>
            </a:r>
            <a:endParaRPr lang="en-IL" dirty="0"/>
          </a:p>
        </p:txBody>
      </p:sp>
      <p:sp>
        <p:nvSpPr>
          <p:cNvPr id="13" name="TextBox 12">
            <a:extLst>
              <a:ext uri="{FF2B5EF4-FFF2-40B4-BE49-F238E27FC236}">
                <a16:creationId xmlns:a16="http://schemas.microsoft.com/office/drawing/2014/main" id="{68212FAE-569A-162B-1B62-FFC5688DF402}"/>
              </a:ext>
            </a:extLst>
          </p:cNvPr>
          <p:cNvSpPr txBox="1"/>
          <p:nvPr/>
        </p:nvSpPr>
        <p:spPr>
          <a:xfrm>
            <a:off x="6577701" y="913280"/>
            <a:ext cx="565523" cy="327782"/>
          </a:xfrm>
          <a:prstGeom prst="rect">
            <a:avLst/>
          </a:prstGeom>
          <a:noFill/>
        </p:spPr>
        <p:txBody>
          <a:bodyPr wrap="square" rtlCol="0">
            <a:spAutoFit/>
          </a:bodyPr>
          <a:lstStyle/>
          <a:p>
            <a:pPr defTabSz="388620">
              <a:spcAft>
                <a:spcPts val="600"/>
              </a:spcAft>
            </a:pPr>
            <a:r>
              <a:rPr lang="en-US" sz="1530" kern="1200">
                <a:solidFill>
                  <a:schemeClr val="tx1"/>
                </a:solidFill>
                <a:latin typeface="+mn-lt"/>
                <a:ea typeface="+mn-ea"/>
                <a:cs typeface="+mn-cs"/>
              </a:rPr>
              <a:t>Start</a:t>
            </a:r>
            <a:endParaRPr lang="en-IL"/>
          </a:p>
        </p:txBody>
      </p:sp>
      <p:sp>
        <p:nvSpPr>
          <p:cNvPr id="16" name="TextBox 15">
            <a:extLst>
              <a:ext uri="{FF2B5EF4-FFF2-40B4-BE49-F238E27FC236}">
                <a16:creationId xmlns:a16="http://schemas.microsoft.com/office/drawing/2014/main" id="{2012B1F5-183E-2F4F-C5CA-5A29E51C8D8A}"/>
              </a:ext>
            </a:extLst>
          </p:cNvPr>
          <p:cNvSpPr txBox="1"/>
          <p:nvPr/>
        </p:nvSpPr>
        <p:spPr>
          <a:xfrm>
            <a:off x="7604075" y="3265663"/>
            <a:ext cx="540220" cy="327782"/>
          </a:xfrm>
          <a:prstGeom prst="rect">
            <a:avLst/>
          </a:prstGeom>
          <a:noFill/>
        </p:spPr>
        <p:txBody>
          <a:bodyPr wrap="square" rtlCol="0">
            <a:spAutoFit/>
          </a:bodyPr>
          <a:lstStyle/>
          <a:p>
            <a:pPr defTabSz="388620">
              <a:spcAft>
                <a:spcPts val="600"/>
              </a:spcAft>
            </a:pPr>
            <a:r>
              <a:rPr lang="en-US" sz="1530" kern="1200">
                <a:solidFill>
                  <a:schemeClr val="tx1"/>
                </a:solidFill>
                <a:latin typeface="+mn-lt"/>
                <a:ea typeface="+mn-ea"/>
                <a:cs typeface="+mn-cs"/>
              </a:rPr>
              <a:t>End</a:t>
            </a:r>
            <a:endParaRPr lang="en-IL"/>
          </a:p>
        </p:txBody>
      </p:sp>
      <p:cxnSp>
        <p:nvCxnSpPr>
          <p:cNvPr id="21" name="Straight Arrow Connector 20">
            <a:extLst>
              <a:ext uri="{FF2B5EF4-FFF2-40B4-BE49-F238E27FC236}">
                <a16:creationId xmlns:a16="http://schemas.microsoft.com/office/drawing/2014/main" id="{AD093EBC-8E84-0FAC-9DBF-21643921E043}"/>
              </a:ext>
            </a:extLst>
          </p:cNvPr>
          <p:cNvCxnSpPr>
            <a:cxnSpLocks/>
          </p:cNvCxnSpPr>
          <p:nvPr/>
        </p:nvCxnSpPr>
        <p:spPr>
          <a:xfrm>
            <a:off x="7179714" y="1967144"/>
            <a:ext cx="433572" cy="50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A3789B-6689-07F2-1B1B-6E2F4F7126EA}"/>
              </a:ext>
            </a:extLst>
          </p:cNvPr>
          <p:cNvCxnSpPr>
            <a:cxnSpLocks/>
          </p:cNvCxnSpPr>
          <p:nvPr/>
        </p:nvCxnSpPr>
        <p:spPr>
          <a:xfrm>
            <a:off x="4922103" y="4495465"/>
            <a:ext cx="0" cy="5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CA2F373-653D-27A3-B32C-079BFCE1D292}"/>
              </a:ext>
            </a:extLst>
          </p:cNvPr>
          <p:cNvSpPr txBox="1"/>
          <p:nvPr/>
        </p:nvSpPr>
        <p:spPr>
          <a:xfrm>
            <a:off x="4709735" y="5831243"/>
            <a:ext cx="519167" cy="327782"/>
          </a:xfrm>
          <a:prstGeom prst="rect">
            <a:avLst/>
          </a:prstGeom>
          <a:noFill/>
        </p:spPr>
        <p:txBody>
          <a:bodyPr wrap="square" rtlCol="0">
            <a:spAutoFit/>
          </a:bodyPr>
          <a:lstStyle/>
          <a:p>
            <a:pPr defTabSz="388620">
              <a:spcAft>
                <a:spcPts val="600"/>
              </a:spcAft>
            </a:pPr>
            <a:r>
              <a:rPr lang="en-US" sz="1530" kern="1200">
                <a:solidFill>
                  <a:schemeClr val="tx1"/>
                </a:solidFill>
                <a:latin typeface="+mn-lt"/>
                <a:ea typeface="+mn-ea"/>
                <a:cs typeface="+mn-cs"/>
              </a:rPr>
              <a:t>End</a:t>
            </a:r>
            <a:endParaRPr lang="en-IL"/>
          </a:p>
        </p:txBody>
      </p:sp>
      <p:sp>
        <p:nvSpPr>
          <p:cNvPr id="41" name="Oval 40">
            <a:extLst>
              <a:ext uri="{FF2B5EF4-FFF2-40B4-BE49-F238E27FC236}">
                <a16:creationId xmlns:a16="http://schemas.microsoft.com/office/drawing/2014/main" id="{771AAAD8-94CC-E727-1003-03596B1B62E3}"/>
              </a:ext>
            </a:extLst>
          </p:cNvPr>
          <p:cNvSpPr/>
          <p:nvPr/>
        </p:nvSpPr>
        <p:spPr>
          <a:xfrm>
            <a:off x="5552964" y="2420073"/>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620">
              <a:spcAft>
                <a:spcPts val="600"/>
              </a:spcAft>
            </a:pPr>
            <a:r>
              <a:rPr lang="en-US" sz="900" kern="1200" dirty="0">
                <a:solidFill>
                  <a:schemeClr val="lt1"/>
                </a:solidFill>
                <a:latin typeface="+mn-lt"/>
                <a:ea typeface="+mn-ea"/>
                <a:cs typeface="+mn-cs"/>
              </a:rPr>
              <a:t>If </a:t>
            </a:r>
            <a:r>
              <a:rPr lang="en-US" sz="900" dirty="0"/>
              <a:t>member</a:t>
            </a:r>
            <a:endParaRPr lang="en-IL" sz="900" dirty="0"/>
          </a:p>
        </p:txBody>
      </p:sp>
      <p:cxnSp>
        <p:nvCxnSpPr>
          <p:cNvPr id="44" name="Straight Arrow Connector 43">
            <a:extLst>
              <a:ext uri="{FF2B5EF4-FFF2-40B4-BE49-F238E27FC236}">
                <a16:creationId xmlns:a16="http://schemas.microsoft.com/office/drawing/2014/main" id="{5B723161-76CD-A82E-E001-68B5FBCFBEFC}"/>
              </a:ext>
            </a:extLst>
          </p:cNvPr>
          <p:cNvCxnSpPr>
            <a:cxnSpLocks/>
          </p:cNvCxnSpPr>
          <p:nvPr/>
        </p:nvCxnSpPr>
        <p:spPr>
          <a:xfrm flipH="1">
            <a:off x="6207110" y="1933732"/>
            <a:ext cx="473577" cy="52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3E5564AB-2EF2-F4C3-FDFE-1E059B03D99D}"/>
              </a:ext>
            </a:extLst>
          </p:cNvPr>
          <p:cNvSpPr/>
          <p:nvPr/>
        </p:nvSpPr>
        <p:spPr>
          <a:xfrm>
            <a:off x="7377035" y="2458490"/>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620">
              <a:spcAft>
                <a:spcPts val="600"/>
              </a:spcAft>
            </a:pPr>
            <a:r>
              <a:rPr lang="en-US" sz="900" kern="1200" dirty="0">
                <a:solidFill>
                  <a:srgbClr val="E3E3E3"/>
                </a:solidFill>
                <a:latin typeface="Google Sans"/>
                <a:ea typeface="+mn-ea"/>
                <a:cs typeface="+mn-cs"/>
              </a:rPr>
              <a:t>Print "No discount available"</a:t>
            </a:r>
            <a:endParaRPr lang="en-IL" sz="1000" dirty="0"/>
          </a:p>
        </p:txBody>
      </p:sp>
      <p:sp>
        <p:nvSpPr>
          <p:cNvPr id="63" name="Oval 62">
            <a:extLst>
              <a:ext uri="{FF2B5EF4-FFF2-40B4-BE49-F238E27FC236}">
                <a16:creationId xmlns:a16="http://schemas.microsoft.com/office/drawing/2014/main" id="{6CF25F14-79D5-5F8B-8492-84C56512DCFC}"/>
              </a:ext>
            </a:extLst>
          </p:cNvPr>
          <p:cNvSpPr/>
          <p:nvPr/>
        </p:nvSpPr>
        <p:spPr>
          <a:xfrm>
            <a:off x="4505123" y="3623899"/>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620">
              <a:spcAft>
                <a:spcPts val="600"/>
              </a:spcAft>
            </a:pPr>
            <a:r>
              <a:rPr lang="en-US" sz="900" kern="1200" dirty="0">
                <a:solidFill>
                  <a:srgbClr val="E3E3E3"/>
                </a:solidFill>
                <a:latin typeface="Google Sans"/>
                <a:ea typeface="+mn-ea"/>
                <a:cs typeface="+mn-cs"/>
              </a:rPr>
              <a:t>Apply 20% discount</a:t>
            </a:r>
            <a:endParaRPr lang="en-IL" sz="1000" dirty="0"/>
          </a:p>
        </p:txBody>
      </p:sp>
      <p:cxnSp>
        <p:nvCxnSpPr>
          <p:cNvPr id="69" name="Straight Arrow Connector 68">
            <a:extLst>
              <a:ext uri="{FF2B5EF4-FFF2-40B4-BE49-F238E27FC236}">
                <a16:creationId xmlns:a16="http://schemas.microsoft.com/office/drawing/2014/main" id="{33006E12-FA95-1BDE-686B-18F3624BD11E}"/>
              </a:ext>
            </a:extLst>
          </p:cNvPr>
          <p:cNvCxnSpPr>
            <a:cxnSpLocks/>
          </p:cNvCxnSpPr>
          <p:nvPr/>
        </p:nvCxnSpPr>
        <p:spPr>
          <a:xfrm flipH="1">
            <a:off x="5192122" y="3151194"/>
            <a:ext cx="473577" cy="52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00A50BFE-5DCF-D643-C988-82BAD918887B}"/>
              </a:ext>
            </a:extLst>
          </p:cNvPr>
          <p:cNvSpPr/>
          <p:nvPr/>
        </p:nvSpPr>
        <p:spPr>
          <a:xfrm>
            <a:off x="6497431" y="3642230"/>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620">
              <a:spcAft>
                <a:spcPts val="600"/>
              </a:spcAft>
            </a:pPr>
            <a:r>
              <a:rPr lang="en-US" sz="900" kern="1200" dirty="0">
                <a:solidFill>
                  <a:srgbClr val="E3E3E3"/>
                </a:solidFill>
                <a:latin typeface="Google Sans"/>
                <a:ea typeface="+mn-ea"/>
                <a:cs typeface="+mn-cs"/>
              </a:rPr>
              <a:t>Apply 10% discount</a:t>
            </a:r>
            <a:endParaRPr lang="en-IL" sz="1000" dirty="0"/>
          </a:p>
        </p:txBody>
      </p:sp>
      <p:cxnSp>
        <p:nvCxnSpPr>
          <p:cNvPr id="75" name="Straight Arrow Connector 74">
            <a:extLst>
              <a:ext uri="{FF2B5EF4-FFF2-40B4-BE49-F238E27FC236}">
                <a16:creationId xmlns:a16="http://schemas.microsoft.com/office/drawing/2014/main" id="{B1469233-3CD5-F97C-12EA-0B3A95DA8866}"/>
              </a:ext>
            </a:extLst>
          </p:cNvPr>
          <p:cNvCxnSpPr>
            <a:cxnSpLocks/>
          </p:cNvCxnSpPr>
          <p:nvPr/>
        </p:nvCxnSpPr>
        <p:spPr>
          <a:xfrm>
            <a:off x="6280645" y="3185200"/>
            <a:ext cx="433572" cy="50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4F31CDF-3981-937E-502E-610316302549}"/>
              </a:ext>
            </a:extLst>
          </p:cNvPr>
          <p:cNvSpPr txBox="1"/>
          <p:nvPr/>
        </p:nvSpPr>
        <p:spPr>
          <a:xfrm>
            <a:off x="4969319" y="3128641"/>
            <a:ext cx="753937" cy="327782"/>
          </a:xfrm>
          <a:prstGeom prst="rect">
            <a:avLst/>
          </a:prstGeom>
          <a:noFill/>
        </p:spPr>
        <p:txBody>
          <a:bodyPr wrap="square" rtlCol="0">
            <a:spAutoFit/>
          </a:bodyPr>
          <a:lstStyle/>
          <a:p>
            <a:pPr defTabSz="388620">
              <a:spcAft>
                <a:spcPts val="600"/>
              </a:spcAft>
            </a:pPr>
            <a:r>
              <a:rPr lang="en-US" sz="1530" dirty="0"/>
              <a:t>Then</a:t>
            </a:r>
            <a:endParaRPr lang="en-IL" dirty="0"/>
          </a:p>
        </p:txBody>
      </p:sp>
      <p:sp>
        <p:nvSpPr>
          <p:cNvPr id="79" name="TextBox 78">
            <a:extLst>
              <a:ext uri="{FF2B5EF4-FFF2-40B4-BE49-F238E27FC236}">
                <a16:creationId xmlns:a16="http://schemas.microsoft.com/office/drawing/2014/main" id="{9D8AE600-CB5E-56FE-1613-349ADAD5B2F1}"/>
              </a:ext>
            </a:extLst>
          </p:cNvPr>
          <p:cNvSpPr txBox="1"/>
          <p:nvPr/>
        </p:nvSpPr>
        <p:spPr>
          <a:xfrm>
            <a:off x="6397522" y="3151194"/>
            <a:ext cx="745702" cy="327782"/>
          </a:xfrm>
          <a:prstGeom prst="rect">
            <a:avLst/>
          </a:prstGeom>
          <a:noFill/>
        </p:spPr>
        <p:txBody>
          <a:bodyPr wrap="square" rtlCol="0">
            <a:spAutoFit/>
          </a:bodyPr>
          <a:lstStyle/>
          <a:p>
            <a:pPr defTabSz="388620">
              <a:spcAft>
                <a:spcPts val="600"/>
              </a:spcAft>
            </a:pPr>
            <a:r>
              <a:rPr lang="en-US" sz="1530" dirty="0"/>
              <a:t>Else</a:t>
            </a:r>
            <a:endParaRPr lang="en-IL" dirty="0"/>
          </a:p>
        </p:txBody>
      </p:sp>
      <p:sp>
        <p:nvSpPr>
          <p:cNvPr id="81" name="Oval 80">
            <a:extLst>
              <a:ext uri="{FF2B5EF4-FFF2-40B4-BE49-F238E27FC236}">
                <a16:creationId xmlns:a16="http://schemas.microsoft.com/office/drawing/2014/main" id="{243CF922-591E-EEEA-67CE-C239EDA9D476}"/>
              </a:ext>
            </a:extLst>
          </p:cNvPr>
          <p:cNvSpPr/>
          <p:nvPr/>
        </p:nvSpPr>
        <p:spPr>
          <a:xfrm>
            <a:off x="4486320" y="5024065"/>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620">
              <a:spcAft>
                <a:spcPts val="600"/>
              </a:spcAft>
            </a:pPr>
            <a:r>
              <a:rPr lang="en-US" sz="900" b="0" i="0" u="none" strike="noStrike" dirty="0">
                <a:solidFill>
                  <a:srgbClr val="E3E3E3"/>
                </a:solidFill>
                <a:effectLst/>
                <a:latin typeface="Google Sans"/>
              </a:rPr>
              <a:t>Print“ Discount applied"</a:t>
            </a:r>
            <a:endParaRPr lang="en-IL" sz="900" dirty="0"/>
          </a:p>
        </p:txBody>
      </p:sp>
      <p:cxnSp>
        <p:nvCxnSpPr>
          <p:cNvPr id="83" name="Straight Arrow Connector 82">
            <a:extLst>
              <a:ext uri="{FF2B5EF4-FFF2-40B4-BE49-F238E27FC236}">
                <a16:creationId xmlns:a16="http://schemas.microsoft.com/office/drawing/2014/main" id="{3B6E400E-5300-47DD-20CE-B6ABD4DB8041}"/>
              </a:ext>
            </a:extLst>
          </p:cNvPr>
          <p:cNvCxnSpPr>
            <a:cxnSpLocks/>
          </p:cNvCxnSpPr>
          <p:nvPr/>
        </p:nvCxnSpPr>
        <p:spPr>
          <a:xfrm>
            <a:off x="6931769" y="4525211"/>
            <a:ext cx="0" cy="5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1DAEAB51-F404-6803-F9C5-AF615B67FD68}"/>
              </a:ext>
            </a:extLst>
          </p:cNvPr>
          <p:cNvSpPr/>
          <p:nvPr/>
        </p:nvSpPr>
        <p:spPr>
          <a:xfrm>
            <a:off x="6495986" y="5065226"/>
            <a:ext cx="871566" cy="8715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88620">
              <a:spcAft>
                <a:spcPts val="600"/>
              </a:spcAft>
            </a:pPr>
            <a:r>
              <a:rPr lang="en-US" sz="900" b="0" i="0" u="none" strike="noStrike" dirty="0">
                <a:solidFill>
                  <a:srgbClr val="E3E3E3"/>
                </a:solidFill>
                <a:effectLst/>
                <a:latin typeface="Google Sans"/>
              </a:rPr>
              <a:t>Print“ Discount applied"</a:t>
            </a:r>
            <a:endParaRPr lang="en-IL" sz="900" dirty="0"/>
          </a:p>
        </p:txBody>
      </p:sp>
      <p:sp>
        <p:nvSpPr>
          <p:cNvPr id="87" name="TextBox 86">
            <a:extLst>
              <a:ext uri="{FF2B5EF4-FFF2-40B4-BE49-F238E27FC236}">
                <a16:creationId xmlns:a16="http://schemas.microsoft.com/office/drawing/2014/main" id="{D7E8A70B-5A5D-4AAC-6475-D70F73B645C9}"/>
              </a:ext>
            </a:extLst>
          </p:cNvPr>
          <p:cNvSpPr txBox="1"/>
          <p:nvPr/>
        </p:nvSpPr>
        <p:spPr>
          <a:xfrm>
            <a:off x="6749724" y="5884104"/>
            <a:ext cx="519167" cy="327782"/>
          </a:xfrm>
          <a:prstGeom prst="rect">
            <a:avLst/>
          </a:prstGeom>
          <a:noFill/>
        </p:spPr>
        <p:txBody>
          <a:bodyPr wrap="square" rtlCol="0">
            <a:spAutoFit/>
          </a:bodyPr>
          <a:lstStyle/>
          <a:p>
            <a:pPr defTabSz="388620">
              <a:spcAft>
                <a:spcPts val="600"/>
              </a:spcAft>
            </a:pPr>
            <a:r>
              <a:rPr lang="en-US" sz="1530" kern="1200" dirty="0">
                <a:solidFill>
                  <a:schemeClr val="tx1"/>
                </a:solidFill>
                <a:latin typeface="+mn-lt"/>
                <a:ea typeface="+mn-ea"/>
                <a:cs typeface="+mn-cs"/>
              </a:rPr>
              <a:t>End</a:t>
            </a:r>
            <a:endParaRPr lang="en-IL" dirty="0"/>
          </a:p>
        </p:txBody>
      </p:sp>
      <p:sp>
        <p:nvSpPr>
          <p:cNvPr id="88" name="TextBox 87">
            <a:extLst>
              <a:ext uri="{FF2B5EF4-FFF2-40B4-BE49-F238E27FC236}">
                <a16:creationId xmlns:a16="http://schemas.microsoft.com/office/drawing/2014/main" id="{697D4525-8C40-4CAC-D421-C2CDA6DBE9CB}"/>
              </a:ext>
            </a:extLst>
          </p:cNvPr>
          <p:cNvSpPr txBox="1"/>
          <p:nvPr/>
        </p:nvSpPr>
        <p:spPr>
          <a:xfrm>
            <a:off x="3050999" y="163493"/>
            <a:ext cx="5093295" cy="646331"/>
          </a:xfrm>
          <a:prstGeom prst="rect">
            <a:avLst/>
          </a:prstGeom>
          <a:noFill/>
        </p:spPr>
        <p:txBody>
          <a:bodyPr wrap="square" rtlCol="0">
            <a:spAutoFit/>
          </a:bodyPr>
          <a:lstStyle/>
          <a:p>
            <a:pPr algn="l"/>
            <a:r>
              <a:rPr lang="en-US" b="0" i="0" u="none" strike="noStrike" dirty="0">
                <a:effectLst/>
                <a:latin typeface="Google Sans"/>
              </a:rPr>
              <a:t>Consider a program that calculates a discount based on age and membership status:</a:t>
            </a:r>
            <a:endParaRPr lang="en-IL" dirty="0"/>
          </a:p>
        </p:txBody>
      </p:sp>
    </p:spTree>
    <p:extLst>
      <p:ext uri="{BB962C8B-B14F-4D97-AF65-F5344CB8AC3E}">
        <p14:creationId xmlns:p14="http://schemas.microsoft.com/office/powerpoint/2010/main" val="283079958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dybird on a dandelion">
            <a:extLst>
              <a:ext uri="{FF2B5EF4-FFF2-40B4-BE49-F238E27FC236}">
                <a16:creationId xmlns:a16="http://schemas.microsoft.com/office/drawing/2014/main" id="{CFA4F765-D5C0-09F3-EE80-1EAADAD97115}"/>
              </a:ext>
            </a:extLst>
          </p:cNvPr>
          <p:cNvPicPr>
            <a:picLocks noChangeAspect="1"/>
          </p:cNvPicPr>
          <p:nvPr/>
        </p:nvPicPr>
        <p:blipFill rotWithShape="1">
          <a:blip r:embed="rId4">
            <a:alphaModFix amt="20000"/>
          </a:blip>
          <a:srcRect r="7666"/>
          <a:stretch/>
        </p:blipFill>
        <p:spPr>
          <a:xfrm>
            <a:off x="20" y="10"/>
            <a:ext cx="9143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3" name="Content Placeholder 2">
            <a:extLst>
              <a:ext uri="{FF2B5EF4-FFF2-40B4-BE49-F238E27FC236}">
                <a16:creationId xmlns:a16="http://schemas.microsoft.com/office/drawing/2014/main" id="{8389E437-D714-9EE2-A819-647AB5D14717}"/>
              </a:ext>
            </a:extLst>
          </p:cNvPr>
          <p:cNvSpPr>
            <a:spLocks noGrp="1"/>
          </p:cNvSpPr>
          <p:nvPr>
            <p:ph idx="1"/>
          </p:nvPr>
        </p:nvSpPr>
        <p:spPr>
          <a:xfrm>
            <a:off x="514350" y="2142067"/>
            <a:ext cx="7598569" cy="3649133"/>
          </a:xfrm>
        </p:spPr>
        <p:txBody>
          <a:bodyPr>
            <a:normAutofit/>
          </a:bodyPr>
          <a:lstStyle/>
          <a:p>
            <a:pPr>
              <a:lnSpc>
                <a:spcPct val="90000"/>
              </a:lnSpc>
            </a:pPr>
            <a:r>
              <a:rPr lang="en-US" sz="1500" b="0" i="0" u="sng" strike="noStrike" dirty="0">
                <a:effectLst/>
                <a:latin typeface="Google Sans"/>
              </a:rPr>
              <a:t>Benefits of DART</a:t>
            </a:r>
            <a:r>
              <a:rPr lang="en-US" sz="1500" b="0" i="0" u="none" strike="noStrike" dirty="0">
                <a:effectLst/>
                <a:latin typeface="Google Sans"/>
              </a:rPr>
              <a:t>:</a:t>
            </a:r>
          </a:p>
          <a:p>
            <a:pPr>
              <a:lnSpc>
                <a:spcPct val="90000"/>
              </a:lnSpc>
              <a:buFont typeface="Wingdings" pitchFamily="2" charset="2"/>
              <a:buChar char="ü"/>
            </a:pPr>
            <a:r>
              <a:rPr lang="en-US" sz="1500" b="0" i="0" u="none" strike="noStrike" dirty="0">
                <a:effectLst/>
                <a:latin typeface="Google Sans"/>
              </a:rPr>
              <a:t>Finds hidden bugs: Can uncover issues missed by traditional testing methods.</a:t>
            </a:r>
          </a:p>
          <a:p>
            <a:pPr>
              <a:lnSpc>
                <a:spcPct val="90000"/>
              </a:lnSpc>
              <a:buFont typeface="Wingdings" pitchFamily="2" charset="2"/>
              <a:buChar char="ü"/>
            </a:pPr>
            <a:r>
              <a:rPr lang="en-US" sz="1500" b="0" i="0" u="none" strike="noStrike" dirty="0">
                <a:effectLst/>
                <a:latin typeface="Google Sans"/>
              </a:rPr>
              <a:t>Efficient exploration: Combines random and directed search for effective path coverage.</a:t>
            </a:r>
          </a:p>
          <a:p>
            <a:pPr>
              <a:lnSpc>
                <a:spcPct val="90000"/>
              </a:lnSpc>
              <a:buFont typeface="Wingdings" pitchFamily="2" charset="2"/>
              <a:buChar char="ü"/>
            </a:pPr>
            <a:r>
              <a:rPr lang="en-US" sz="1500" b="0" i="0" u="none" strike="noStrike" dirty="0">
                <a:effectLst/>
                <a:latin typeface="Google Sans"/>
              </a:rPr>
              <a:t>Guaranteed results: Can report when all paths have been explored (completeness).</a:t>
            </a:r>
          </a:p>
          <a:p>
            <a:pPr>
              <a:lnSpc>
                <a:spcPct val="90000"/>
              </a:lnSpc>
            </a:pPr>
            <a:r>
              <a:rPr lang="en-US" sz="1500" u="sng" dirty="0">
                <a:latin typeface="Google Sans"/>
              </a:rPr>
              <a:t>Limitations of DART:</a:t>
            </a:r>
          </a:p>
          <a:p>
            <a:pPr>
              <a:lnSpc>
                <a:spcPct val="90000"/>
              </a:lnSpc>
              <a:buFont typeface="Courier New" panose="02070309020205020404" pitchFamily="49" charset="0"/>
              <a:buChar char="o"/>
            </a:pPr>
            <a:r>
              <a:rPr lang="en-US" sz="1500" b="0" i="0" u="none" strike="noStrike" dirty="0">
                <a:effectLst/>
                <a:latin typeface="Google Sans"/>
              </a:rPr>
              <a:t>May not explore all paths: Complex programs can have an immense number of paths, making complete exploration computationally challenging.</a:t>
            </a:r>
          </a:p>
          <a:p>
            <a:pPr>
              <a:lnSpc>
                <a:spcPct val="90000"/>
              </a:lnSpc>
              <a:buFont typeface="Courier New" panose="02070309020205020404" pitchFamily="49" charset="0"/>
              <a:buChar char="o"/>
            </a:pPr>
            <a:r>
              <a:rPr lang="en-US" sz="1500" b="0" i="0" u="none" strike="noStrike" dirty="0">
                <a:effectLst/>
                <a:latin typeface="Google Sans"/>
              </a:rPr>
              <a:t>Relies on symbolic solvers: Effectiveness depends on the capabilities of the used solver.</a:t>
            </a:r>
            <a:r>
              <a:rPr lang="en-US" sz="1500" dirty="0"/>
              <a:t/>
            </a:r>
            <a:br>
              <a:rPr lang="en-US" sz="1500" dirty="0"/>
            </a:br>
            <a:endParaRPr lang="en-IL" sz="1500" dirty="0"/>
          </a:p>
        </p:txBody>
      </p:sp>
    </p:spTree>
    <p:extLst>
      <p:ext uri="{BB962C8B-B14F-4D97-AF65-F5344CB8AC3E}">
        <p14:creationId xmlns:p14="http://schemas.microsoft.com/office/powerpoint/2010/main" val="263968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D94887-6A10-4F62-8EE1-B2BCFA1F38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D39D69-04CE-FFDC-E62F-9E3AC6FDC1CE}"/>
              </a:ext>
            </a:extLst>
          </p:cNvPr>
          <p:cNvPicPr>
            <a:picLocks noChangeAspect="1"/>
          </p:cNvPicPr>
          <p:nvPr/>
        </p:nvPicPr>
        <p:blipFill rotWithShape="1">
          <a:blip r:embed="rId2">
            <a:alphaModFix amt="25000"/>
          </a:blip>
          <a:srcRect t="14157" b="10843"/>
          <a:stretch/>
        </p:blipFill>
        <p:spPr>
          <a:xfrm>
            <a:off x="20" y="10"/>
            <a:ext cx="9143980" cy="6857990"/>
          </a:xfrm>
          <a:prstGeom prst="rect">
            <a:avLst/>
          </a:prstGeom>
        </p:spPr>
      </p:pic>
      <p:pic>
        <p:nvPicPr>
          <p:cNvPr id="20" name="Picture 19">
            <a:extLst>
              <a:ext uri="{FF2B5EF4-FFF2-40B4-BE49-F238E27FC236}">
                <a16:creationId xmlns:a16="http://schemas.microsoft.com/office/drawing/2014/main" id="{A3D512BA-228A-4979-9312-ACD246E1099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2" name="Title 1">
            <a:extLst>
              <a:ext uri="{FF2B5EF4-FFF2-40B4-BE49-F238E27FC236}">
                <a16:creationId xmlns:a16="http://schemas.microsoft.com/office/drawing/2014/main" id="{67128280-7D88-0083-A59F-0246F4FB1ACE}"/>
              </a:ext>
            </a:extLst>
          </p:cNvPr>
          <p:cNvSpPr>
            <a:spLocks noGrp="1"/>
          </p:cNvSpPr>
          <p:nvPr>
            <p:ph type="title"/>
          </p:nvPr>
        </p:nvSpPr>
        <p:spPr>
          <a:xfrm>
            <a:off x="514350" y="609600"/>
            <a:ext cx="7598569" cy="1456267"/>
          </a:xfrm>
        </p:spPr>
        <p:txBody>
          <a:bodyPr>
            <a:normAutofit/>
          </a:bodyPr>
          <a:lstStyle/>
          <a:p>
            <a:r>
              <a:rPr lang="en-US" b="0" i="0" u="none" strike="noStrike">
                <a:effectLst/>
                <a:latin typeface="Google Sans"/>
              </a:rPr>
              <a:t>Understanding Function Summaries in SMART</a:t>
            </a:r>
            <a:br>
              <a:rPr lang="en-US" b="0" i="0" u="none" strike="noStrike">
                <a:effectLst/>
                <a:latin typeface="Google Sans"/>
              </a:rPr>
            </a:br>
            <a:endParaRPr lang="en-IL"/>
          </a:p>
        </p:txBody>
      </p:sp>
      <p:sp>
        <p:nvSpPr>
          <p:cNvPr id="3" name="Content Placeholder 2">
            <a:extLst>
              <a:ext uri="{FF2B5EF4-FFF2-40B4-BE49-F238E27FC236}">
                <a16:creationId xmlns:a16="http://schemas.microsoft.com/office/drawing/2014/main" id="{A0A55C16-8E80-6127-8E50-4D868341630E}"/>
              </a:ext>
            </a:extLst>
          </p:cNvPr>
          <p:cNvSpPr>
            <a:spLocks noGrp="1"/>
          </p:cNvSpPr>
          <p:nvPr>
            <p:ph idx="1"/>
          </p:nvPr>
        </p:nvSpPr>
        <p:spPr>
          <a:xfrm>
            <a:off x="514350" y="2142067"/>
            <a:ext cx="7598569" cy="3649133"/>
          </a:xfrm>
        </p:spPr>
        <p:txBody>
          <a:bodyPr>
            <a:normAutofit lnSpcReduction="10000"/>
          </a:bodyPr>
          <a:lstStyle/>
          <a:p>
            <a:pPr>
              <a:lnSpc>
                <a:spcPct val="90000"/>
              </a:lnSpc>
              <a:buFont typeface="Wingdings" pitchFamily="2" charset="2"/>
              <a:buChar char="v"/>
            </a:pPr>
            <a:r>
              <a:rPr lang="en-US" b="0" i="0" u="none" strike="noStrike">
                <a:effectLst/>
                <a:latin typeface="Google Sans"/>
              </a:rPr>
              <a:t>Think of them as concise blueprints that describe how a function operates under different input conditions.</a:t>
            </a:r>
          </a:p>
          <a:p>
            <a:pPr>
              <a:lnSpc>
                <a:spcPct val="90000"/>
              </a:lnSpc>
              <a:buFont typeface="Wingdings" pitchFamily="2" charset="2"/>
              <a:buChar char="v"/>
            </a:pPr>
            <a:r>
              <a:rPr lang="en-US" b="0" i="0" u="none" strike="noStrike">
                <a:effectLst/>
                <a:latin typeface="Google Sans"/>
              </a:rPr>
              <a:t>They are expressed as logical formulas composed of constraints, which are rules that limit the acceptable values for inputs and outputs.</a:t>
            </a:r>
          </a:p>
          <a:p>
            <a:pPr>
              <a:lnSpc>
                <a:spcPct val="90000"/>
              </a:lnSpc>
            </a:pPr>
            <a:r>
              <a:rPr lang="en-US" b="0" i="0" u="none" strike="noStrike">
                <a:effectLst/>
                <a:latin typeface="Google Sans"/>
              </a:rPr>
              <a:t>Structure of a Summary:</a:t>
            </a:r>
          </a:p>
          <a:p>
            <a:pPr lvl="1">
              <a:lnSpc>
                <a:spcPct val="90000"/>
              </a:lnSpc>
              <a:buFont typeface="Courier New" panose="02070309020205020404" pitchFamily="49" charset="0"/>
              <a:buChar char="o"/>
            </a:pPr>
            <a:r>
              <a:rPr lang="en-US" b="0" i="0" u="none" strike="noStrike">
                <a:effectLst/>
                <a:latin typeface="Google Sans"/>
              </a:rPr>
              <a:t>A summary is a disjunction (combination using "or") of smaller formulas called </a:t>
            </a:r>
            <a:r>
              <a:rPr lang="el-GR" b="0" i="0" u="none" strike="noStrike">
                <a:effectLst/>
                <a:latin typeface="Google Sans"/>
              </a:rPr>
              <a:t>φ</a:t>
            </a:r>
            <a:r>
              <a:rPr lang="en-US" b="0" i="0" u="none" strike="noStrike">
                <a:effectLst/>
                <a:latin typeface="Google Sans"/>
              </a:rPr>
              <a:t>w.</a:t>
            </a:r>
          </a:p>
          <a:p>
            <a:pPr lvl="1">
              <a:lnSpc>
                <a:spcPct val="90000"/>
              </a:lnSpc>
              <a:buFont typeface="Courier New" panose="02070309020205020404" pitchFamily="49" charset="0"/>
              <a:buChar char="o"/>
            </a:pPr>
            <a:r>
              <a:rPr lang="en-US" b="0" i="0" u="none" strike="noStrike">
                <a:effectLst/>
                <a:latin typeface="Google Sans"/>
              </a:rPr>
              <a:t>Each </a:t>
            </a:r>
            <a:r>
              <a:rPr lang="el-GR" b="0" i="0" u="none" strike="noStrike">
                <a:effectLst/>
                <a:latin typeface="Google Sans"/>
              </a:rPr>
              <a:t>φ</a:t>
            </a:r>
            <a:r>
              <a:rPr lang="en-US" b="0" i="0" u="none" strike="noStrike">
                <a:effectLst/>
                <a:latin typeface="Google Sans"/>
              </a:rPr>
              <a:t>w represents a possible execution path within the function.</a:t>
            </a:r>
          </a:p>
          <a:p>
            <a:pPr lvl="1">
              <a:lnSpc>
                <a:spcPct val="90000"/>
              </a:lnSpc>
              <a:buFont typeface="Courier New" panose="02070309020205020404" pitchFamily="49" charset="0"/>
              <a:buChar char="o"/>
            </a:pPr>
            <a:r>
              <a:rPr lang="el-GR" b="0" i="0" u="none" strike="noStrike">
                <a:effectLst/>
                <a:latin typeface="Google Sans"/>
              </a:rPr>
              <a:t>φ</a:t>
            </a:r>
            <a:r>
              <a:rPr lang="en-US" b="0" i="0" u="none" strike="noStrike">
                <a:effectLst/>
                <a:latin typeface="Google Sans"/>
              </a:rPr>
              <a:t>w is itself a conjunction (combination using "and") of two parts:</a:t>
            </a:r>
          </a:p>
          <a:p>
            <a:pPr lvl="2">
              <a:lnSpc>
                <a:spcPct val="90000"/>
              </a:lnSpc>
              <a:buFont typeface="Wingdings" pitchFamily="2" charset="2"/>
              <a:buChar char="§"/>
            </a:pPr>
            <a:r>
              <a:rPr lang="en-US" b="0" i="0" u="none" strike="noStrike">
                <a:effectLst/>
                <a:latin typeface="Google Sans"/>
              </a:rPr>
              <a:t>prew: Constraints on the function's inputs for that path.</a:t>
            </a:r>
          </a:p>
          <a:p>
            <a:pPr lvl="2">
              <a:lnSpc>
                <a:spcPct val="90000"/>
              </a:lnSpc>
              <a:buFont typeface="Wingdings" pitchFamily="2" charset="2"/>
              <a:buChar char="§"/>
            </a:pPr>
            <a:r>
              <a:rPr lang="en-US" b="0" i="0" u="none" strike="noStrike">
                <a:effectLst/>
                <a:latin typeface="Google Sans"/>
              </a:rPr>
              <a:t>postw: Constraints on the function's outputs for that path.</a:t>
            </a:r>
          </a:p>
          <a:p>
            <a:pPr>
              <a:lnSpc>
                <a:spcPct val="90000"/>
              </a:lnSpc>
            </a:pPr>
            <a:endParaRPr lang="en-IL"/>
          </a:p>
        </p:txBody>
      </p:sp>
    </p:spTree>
    <p:extLst>
      <p:ext uri="{BB962C8B-B14F-4D97-AF65-F5344CB8AC3E}">
        <p14:creationId xmlns:p14="http://schemas.microsoft.com/office/powerpoint/2010/main" val="3518079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5A0FB-0ADD-A69E-C284-431A8EC2CEA5}"/>
              </a:ext>
            </a:extLst>
          </p:cNvPr>
          <p:cNvSpPr>
            <a:spLocks noGrp="1"/>
          </p:cNvSpPr>
          <p:nvPr>
            <p:ph idx="1"/>
          </p:nvPr>
        </p:nvSpPr>
        <p:spPr>
          <a:xfrm>
            <a:off x="514350" y="2142067"/>
            <a:ext cx="5111062" cy="3649133"/>
          </a:xfrm>
        </p:spPr>
        <p:txBody>
          <a:bodyPr>
            <a:noAutofit/>
          </a:bodyPr>
          <a:lstStyle/>
          <a:p>
            <a:pPr>
              <a:lnSpc>
                <a:spcPct val="90000"/>
              </a:lnSpc>
            </a:pPr>
            <a:r>
              <a:rPr lang="en-US" sz="1300" b="0" i="0" u="none" strike="noStrike" dirty="0">
                <a:effectLst/>
                <a:latin typeface="Google Sans"/>
              </a:rPr>
              <a:t>Code Example 1: is_positive function:</a:t>
            </a:r>
          </a:p>
          <a:p>
            <a:pPr lvl="1">
              <a:lnSpc>
                <a:spcPct val="90000"/>
              </a:lnSpc>
              <a:buFont typeface="Courier New" panose="02070309020205020404" pitchFamily="49" charset="0"/>
              <a:buChar char="o"/>
            </a:pPr>
            <a:r>
              <a:rPr lang="en-US" sz="1300" b="0" i="0" u="none" strike="noStrike" dirty="0">
                <a:effectLst/>
                <a:latin typeface="Google Sans"/>
              </a:rPr>
              <a:t>This simple function checks if a number is positive.</a:t>
            </a:r>
          </a:p>
          <a:p>
            <a:pPr lvl="1">
              <a:lnSpc>
                <a:spcPct val="90000"/>
              </a:lnSpc>
              <a:buFont typeface="Courier New" panose="02070309020205020404" pitchFamily="49" charset="0"/>
              <a:buChar char="o"/>
            </a:pPr>
            <a:r>
              <a:rPr lang="en-US" sz="1300" b="0" i="0" u="none" strike="noStrike" dirty="0">
                <a:effectLst/>
                <a:latin typeface="Google Sans"/>
              </a:rPr>
              <a:t>Its summary captures two possible behaviors:</a:t>
            </a:r>
          </a:p>
          <a:p>
            <a:pPr lvl="2">
              <a:lnSpc>
                <a:spcPct val="90000"/>
              </a:lnSpc>
              <a:buFont typeface="Wingdings" pitchFamily="2" charset="2"/>
              <a:buChar char="§"/>
            </a:pPr>
            <a:r>
              <a:rPr lang="en-US" sz="1300" b="0" i="0" u="none" strike="noStrike" dirty="0">
                <a:effectLst/>
                <a:latin typeface="Google Sans"/>
              </a:rPr>
              <a:t>(x &gt; 0 ∧ ret = 1): If the input x is positive, the function returns 1.</a:t>
            </a:r>
          </a:p>
          <a:p>
            <a:pPr lvl="2">
              <a:lnSpc>
                <a:spcPct val="90000"/>
              </a:lnSpc>
              <a:buFont typeface="Wingdings" pitchFamily="2" charset="2"/>
              <a:buChar char="§"/>
            </a:pPr>
            <a:r>
              <a:rPr lang="en-US" sz="1300" b="0" i="0" u="none" strike="noStrike" dirty="0">
                <a:effectLst/>
                <a:latin typeface="Google Sans"/>
              </a:rPr>
              <a:t>(x ≤ 0 ∧ ret = 0): If the input x is non-positive, the function returns 0.</a:t>
            </a:r>
          </a:p>
          <a:p>
            <a:pPr lvl="1">
              <a:lnSpc>
                <a:spcPct val="90000"/>
              </a:lnSpc>
              <a:buFont typeface="Courier New" panose="02070309020205020404" pitchFamily="49" charset="0"/>
              <a:buChar char="o"/>
            </a:pPr>
            <a:r>
              <a:rPr lang="en-US" sz="1300" b="0" i="0" u="none" strike="noStrike" dirty="0">
                <a:effectLst/>
                <a:latin typeface="Google Sans"/>
              </a:rPr>
              <a:t>This summary is independent of how is_positive is called within the larger programs, making it reusable.</a:t>
            </a:r>
          </a:p>
          <a:p>
            <a:pPr>
              <a:lnSpc>
                <a:spcPct val="90000"/>
              </a:lnSpc>
            </a:pPr>
            <a:r>
              <a:rPr lang="en-US" sz="1300" b="0" i="0" u="none" strike="noStrike" dirty="0">
                <a:effectLst/>
                <a:latin typeface="Google Sans"/>
              </a:rPr>
              <a:t>Code Example 2: g function:</a:t>
            </a:r>
          </a:p>
          <a:p>
            <a:pPr lvl="1">
              <a:lnSpc>
                <a:spcPct val="90000"/>
              </a:lnSpc>
              <a:buFont typeface="Courier New" panose="02070309020205020404" pitchFamily="49" charset="0"/>
              <a:buChar char="o"/>
            </a:pPr>
            <a:r>
              <a:rPr lang="en-US" sz="1300" b="0" i="0" u="none" strike="noStrike" dirty="0">
                <a:effectLst/>
                <a:latin typeface="Google Sans"/>
              </a:rPr>
              <a:t>This function demonstrates limitations in constraint representation.</a:t>
            </a:r>
          </a:p>
          <a:p>
            <a:pPr lvl="1">
              <a:lnSpc>
                <a:spcPct val="90000"/>
              </a:lnSpc>
              <a:buFont typeface="Courier New" panose="02070309020205020404" pitchFamily="49" charset="0"/>
              <a:buChar char="o"/>
            </a:pPr>
            <a:r>
              <a:rPr lang="en-US" sz="1300" b="0" i="0" u="none" strike="noStrike" dirty="0">
                <a:effectLst/>
                <a:latin typeface="Google Sans"/>
              </a:rPr>
              <a:t>The constraint (hash(x) == 100) might not be expressible in the theory T used for summaries.</a:t>
            </a:r>
          </a:p>
          <a:p>
            <a:pPr lvl="1">
              <a:lnSpc>
                <a:spcPct val="90000"/>
              </a:lnSpc>
              <a:buFont typeface="Courier New" panose="02070309020205020404" pitchFamily="49" charset="0"/>
              <a:buChar char="o"/>
            </a:pPr>
            <a:r>
              <a:rPr lang="en-US" sz="1300" b="0" i="0" u="none" strike="noStrike" dirty="0">
                <a:effectLst/>
                <a:latin typeface="Google Sans"/>
              </a:rPr>
              <a:t>This leads to an incomplete summary for the path taking all "else" branches, as it cannot guarantee unique behavior under different inputs.</a:t>
            </a:r>
          </a:p>
          <a:p>
            <a:pPr lvl="1">
              <a:lnSpc>
                <a:spcPct val="90000"/>
              </a:lnSpc>
              <a:buFont typeface="Courier New" panose="02070309020205020404" pitchFamily="49" charset="0"/>
              <a:buChar char="o"/>
            </a:pPr>
            <a:r>
              <a:rPr lang="en-US" sz="1300" b="0" i="0" u="none" strike="noStrike" dirty="0">
                <a:effectLst/>
                <a:latin typeface="Google Sans"/>
              </a:rPr>
              <a:t>This highlights the importance of the constraint theory's expressiveness for completeness guarantees.</a:t>
            </a:r>
          </a:p>
          <a:p>
            <a:pPr>
              <a:lnSpc>
                <a:spcPct val="90000"/>
              </a:lnSpc>
              <a:buFont typeface="Courier New" panose="02070309020205020404" pitchFamily="49" charset="0"/>
              <a:buChar char="o"/>
            </a:pPr>
            <a:endParaRPr lang="en-US" sz="1300" b="0" i="0" u="none" strike="noStrike" dirty="0">
              <a:effectLst/>
              <a:latin typeface="Google Sans"/>
            </a:endParaRPr>
          </a:p>
          <a:p>
            <a:pPr>
              <a:lnSpc>
                <a:spcPct val="90000"/>
              </a:lnSpc>
            </a:pPr>
            <a:endParaRPr lang="en-IL" sz="1300" dirty="0"/>
          </a:p>
        </p:txBody>
      </p:sp>
      <p:pic>
        <p:nvPicPr>
          <p:cNvPr id="6" name="Picture 5">
            <a:extLst>
              <a:ext uri="{FF2B5EF4-FFF2-40B4-BE49-F238E27FC236}">
                <a16:creationId xmlns:a16="http://schemas.microsoft.com/office/drawing/2014/main" id="{42187A52-45E6-3005-672F-ADF02BF1F8C4}"/>
              </a:ext>
            </a:extLst>
          </p:cNvPr>
          <p:cNvPicPr>
            <a:picLocks noChangeAspect="1"/>
          </p:cNvPicPr>
          <p:nvPr/>
        </p:nvPicPr>
        <p:blipFill rotWithShape="1">
          <a:blip r:embed="rId4"/>
          <a:srcRect r="9312" b="3"/>
          <a:stretch/>
        </p:blipFill>
        <p:spPr>
          <a:xfrm>
            <a:off x="6045365" y="691910"/>
            <a:ext cx="2584285" cy="290031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7DAD9B14-03FE-F5CE-88B8-BE7C0906A1ED}"/>
              </a:ext>
            </a:extLst>
          </p:cNvPr>
          <p:cNvPicPr>
            <a:picLocks noChangeAspect="1"/>
          </p:cNvPicPr>
          <p:nvPr/>
        </p:nvPicPr>
        <p:blipFill rotWithShape="1">
          <a:blip r:embed="rId5"/>
          <a:srcRect r="1393" b="-2"/>
          <a:stretch/>
        </p:blipFill>
        <p:spPr>
          <a:xfrm>
            <a:off x="6045365" y="3890084"/>
            <a:ext cx="2808385" cy="190111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156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59A2838E-F9C4-FE34-B892-F07F045AF846}"/>
              </a:ext>
            </a:extLst>
          </p:cNvPr>
          <p:cNvPicPr>
            <a:picLocks noChangeAspect="1"/>
          </p:cNvPicPr>
          <p:nvPr/>
        </p:nvPicPr>
        <p:blipFill rotWithShape="1">
          <a:blip r:embed="rId4">
            <a:alphaModFix amt="20000"/>
          </a:blip>
          <a:srcRect/>
          <a:stretch/>
        </p:blipFill>
        <p:spPr>
          <a:xfrm>
            <a:off x="20" y="10"/>
            <a:ext cx="9143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2" name="Title 1">
            <a:extLst>
              <a:ext uri="{FF2B5EF4-FFF2-40B4-BE49-F238E27FC236}">
                <a16:creationId xmlns:a16="http://schemas.microsoft.com/office/drawing/2014/main" id="{2787FA94-5CA1-9C2B-C7B1-F01FF0DBAF3B}"/>
              </a:ext>
            </a:extLst>
          </p:cNvPr>
          <p:cNvSpPr>
            <a:spLocks noGrp="1"/>
          </p:cNvSpPr>
          <p:nvPr>
            <p:ph type="title"/>
          </p:nvPr>
        </p:nvSpPr>
        <p:spPr>
          <a:xfrm>
            <a:off x="514350" y="609600"/>
            <a:ext cx="7598569" cy="1456267"/>
          </a:xfrm>
        </p:spPr>
        <p:txBody>
          <a:bodyPr>
            <a:normAutofit/>
          </a:bodyPr>
          <a:lstStyle/>
          <a:p>
            <a:r>
              <a:rPr lang="en-US" dirty="0"/>
              <a:t>Computing summaries </a:t>
            </a:r>
            <a:endParaRPr lang="en-IL" dirty="0"/>
          </a:p>
        </p:txBody>
      </p:sp>
      <p:sp>
        <p:nvSpPr>
          <p:cNvPr id="3" name="Content Placeholder 2">
            <a:extLst>
              <a:ext uri="{FF2B5EF4-FFF2-40B4-BE49-F238E27FC236}">
                <a16:creationId xmlns:a16="http://schemas.microsoft.com/office/drawing/2014/main" id="{21AAF0ED-373E-AFC9-202A-6BD008348E45}"/>
              </a:ext>
            </a:extLst>
          </p:cNvPr>
          <p:cNvSpPr>
            <a:spLocks noGrp="1"/>
          </p:cNvSpPr>
          <p:nvPr>
            <p:ph idx="1"/>
          </p:nvPr>
        </p:nvSpPr>
        <p:spPr>
          <a:xfrm>
            <a:off x="514350" y="2142067"/>
            <a:ext cx="7598569" cy="3649133"/>
          </a:xfrm>
        </p:spPr>
        <p:txBody>
          <a:bodyPr>
            <a:normAutofit lnSpcReduction="10000"/>
          </a:bodyPr>
          <a:lstStyle/>
          <a:p>
            <a:pPr marL="0" indent="0">
              <a:buNone/>
            </a:pPr>
            <a:r>
              <a:rPr lang="en-US" b="1" i="0" u="sng" strike="noStrike" dirty="0">
                <a:effectLst/>
                <a:latin typeface="Google Sans"/>
              </a:rPr>
              <a:t>Iterative Process:</a:t>
            </a:r>
          </a:p>
          <a:p>
            <a:r>
              <a:rPr lang="en-US" b="0" i="0" u="none" strike="noStrike" dirty="0">
                <a:effectLst/>
                <a:latin typeface="Google Sans"/>
              </a:rPr>
              <a:t>Summaries are constructed by analyzing function paths one at a time.</a:t>
            </a:r>
          </a:p>
          <a:p>
            <a:r>
              <a:rPr lang="en-US" b="0" i="0" u="none" strike="noStrike" dirty="0">
                <a:effectLst/>
                <a:latin typeface="Google Sans"/>
              </a:rPr>
              <a:t>For each path:</a:t>
            </a:r>
          </a:p>
          <a:p>
            <a:pPr lvl="1">
              <a:buFont typeface="Courier New" panose="02070309020205020404" pitchFamily="49" charset="0"/>
              <a:buChar char="o"/>
            </a:pPr>
            <a:r>
              <a:rPr lang="en-US" b="1" i="0" u="none" strike="noStrike" dirty="0">
                <a:effectLst/>
                <a:latin typeface="Google Sans"/>
              </a:rPr>
              <a:t>Precondition (</a:t>
            </a:r>
            <a:r>
              <a:rPr lang="en-US" b="1" i="0" u="none" strike="noStrike" dirty="0" err="1">
                <a:effectLst/>
                <a:latin typeface="Google Sans"/>
              </a:rPr>
              <a:t>prew</a:t>
            </a:r>
            <a:r>
              <a:rPr lang="en-US" b="1" i="0" u="none" strike="noStrike" dirty="0">
                <a:effectLst/>
                <a:latin typeface="Google Sans"/>
              </a:rPr>
              <a:t>):</a:t>
            </a:r>
            <a:r>
              <a:rPr lang="en-US" b="0" i="0" u="none" strike="noStrike" dirty="0">
                <a:effectLst/>
                <a:latin typeface="Google Sans"/>
              </a:rPr>
              <a:t> Created from branch conditions on inputs, ensuring the path is taken.</a:t>
            </a:r>
          </a:p>
          <a:p>
            <a:pPr lvl="1">
              <a:buFont typeface="Courier New" panose="02070309020205020404" pitchFamily="49" charset="0"/>
              <a:buChar char="o"/>
            </a:pPr>
            <a:r>
              <a:rPr lang="en-US" b="1" i="0" u="none" strike="noStrike" dirty="0">
                <a:effectLst/>
                <a:latin typeface="Google Sans"/>
              </a:rPr>
              <a:t>Postcondition (</a:t>
            </a:r>
            <a:r>
              <a:rPr lang="en-US" b="1" i="0" u="none" strike="noStrike" dirty="0" err="1">
                <a:effectLst/>
                <a:latin typeface="Google Sans"/>
              </a:rPr>
              <a:t>postw</a:t>
            </a:r>
            <a:r>
              <a:rPr lang="en-US" b="1" i="0" u="none" strike="noStrike" dirty="0">
                <a:effectLst/>
                <a:latin typeface="Google Sans"/>
              </a:rPr>
              <a:t>):</a:t>
            </a:r>
            <a:r>
              <a:rPr lang="en-US" b="0" i="0" u="none" strike="noStrike" dirty="0">
                <a:effectLst/>
                <a:latin typeface="Google Sans"/>
              </a:rPr>
              <a:t> Captures effects on outputs and memory for paths ending in a return statement. For paths ending in halt or abort, it's set to "false."</a:t>
            </a:r>
          </a:p>
          <a:p>
            <a:r>
              <a:rPr lang="en-US" b="0" i="0" u="none" strike="noStrike" dirty="0">
                <a:effectLst/>
                <a:latin typeface="Google Sans"/>
              </a:rPr>
              <a:t>A summary for a path (</a:t>
            </a:r>
            <a:r>
              <a:rPr lang="el-GR" b="0" i="0" u="none" strike="noStrike" dirty="0">
                <a:effectLst/>
                <a:latin typeface="Google Sans"/>
              </a:rPr>
              <a:t>φ</a:t>
            </a:r>
            <a:r>
              <a:rPr lang="en-US" b="0" i="0" u="none" strike="noStrike" dirty="0">
                <a:effectLst/>
                <a:latin typeface="Google Sans"/>
              </a:rPr>
              <a:t>w) is the conjunction of </a:t>
            </a:r>
            <a:r>
              <a:rPr lang="en-US" b="0" i="0" u="none" strike="noStrike" dirty="0" err="1">
                <a:effectLst/>
                <a:latin typeface="Google Sans"/>
              </a:rPr>
              <a:t>prew</a:t>
            </a:r>
            <a:r>
              <a:rPr lang="en-US" b="0" i="0" u="none" strike="noStrike" dirty="0">
                <a:effectLst/>
                <a:latin typeface="Google Sans"/>
              </a:rPr>
              <a:t> and </a:t>
            </a:r>
            <a:r>
              <a:rPr lang="en-US" b="0" i="0" u="none" strike="noStrike" dirty="0" err="1">
                <a:effectLst/>
                <a:latin typeface="Google Sans"/>
              </a:rPr>
              <a:t>postw</a:t>
            </a:r>
            <a:r>
              <a:rPr lang="en-US" b="0" i="0" u="none" strike="noStrike" dirty="0">
                <a:effectLst/>
                <a:latin typeface="Google Sans"/>
              </a:rPr>
              <a:t>.</a:t>
            </a:r>
          </a:p>
          <a:p>
            <a:r>
              <a:rPr lang="en-US" b="0" i="0" u="none" strike="noStrike" dirty="0">
                <a:effectLst/>
                <a:latin typeface="Google Sans"/>
              </a:rPr>
              <a:t>The overall function summary (</a:t>
            </a:r>
            <a:r>
              <a:rPr lang="el-GR" b="0" i="0" u="none" strike="noStrike" dirty="0">
                <a:effectLst/>
                <a:latin typeface="Google Sans"/>
              </a:rPr>
              <a:t>φ</a:t>
            </a:r>
            <a:r>
              <a:rPr lang="en-US" b="0" i="0" u="none" strike="noStrike" dirty="0">
                <a:effectLst/>
                <a:latin typeface="Google Sans"/>
              </a:rPr>
              <a:t>f) is a disjunction of summaries for all explored paths.</a:t>
            </a:r>
          </a:p>
          <a:p>
            <a:endParaRPr lang="en-IL" dirty="0"/>
          </a:p>
        </p:txBody>
      </p:sp>
    </p:spTree>
    <p:extLst>
      <p:ext uri="{BB962C8B-B14F-4D97-AF65-F5344CB8AC3E}">
        <p14:creationId xmlns:p14="http://schemas.microsoft.com/office/powerpoint/2010/main" val="706851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BD94887-6A10-4F62-8EE1-B2BCFA1F38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B660B7-67E5-4E75-773F-81155F75BF42}"/>
              </a:ext>
            </a:extLst>
          </p:cNvPr>
          <p:cNvPicPr>
            <a:picLocks noChangeAspect="1"/>
          </p:cNvPicPr>
          <p:nvPr/>
        </p:nvPicPr>
        <p:blipFill rotWithShape="1">
          <a:blip r:embed="rId2">
            <a:alphaModFix amt="25000"/>
          </a:blip>
          <a:srcRect t="25000"/>
          <a:stretch/>
        </p:blipFill>
        <p:spPr>
          <a:xfrm>
            <a:off x="20" y="10"/>
            <a:ext cx="9143980" cy="6857990"/>
          </a:xfrm>
          <a:prstGeom prst="rect">
            <a:avLst/>
          </a:prstGeom>
        </p:spPr>
      </p:pic>
      <p:pic>
        <p:nvPicPr>
          <p:cNvPr id="7" name="Picture 6">
            <a:extLst>
              <a:ext uri="{FF2B5EF4-FFF2-40B4-BE49-F238E27FC236}">
                <a16:creationId xmlns:a16="http://schemas.microsoft.com/office/drawing/2014/main" id="{A3D512BA-228A-4979-9312-ACD246E1099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3" name="Content Placeholder 2">
            <a:extLst>
              <a:ext uri="{FF2B5EF4-FFF2-40B4-BE49-F238E27FC236}">
                <a16:creationId xmlns:a16="http://schemas.microsoft.com/office/drawing/2014/main" id="{C7F37786-6AB2-A637-C707-3B108B5BEF26}"/>
              </a:ext>
            </a:extLst>
          </p:cNvPr>
          <p:cNvSpPr>
            <a:spLocks noGrp="1"/>
          </p:cNvSpPr>
          <p:nvPr>
            <p:ph idx="1"/>
          </p:nvPr>
        </p:nvSpPr>
        <p:spPr>
          <a:xfrm>
            <a:off x="514350" y="2142067"/>
            <a:ext cx="7598569" cy="3649133"/>
          </a:xfrm>
        </p:spPr>
        <p:txBody>
          <a:bodyPr>
            <a:normAutofit fontScale="92500" lnSpcReduction="20000"/>
          </a:bodyPr>
          <a:lstStyle/>
          <a:p>
            <a:pPr marL="0" indent="0">
              <a:lnSpc>
                <a:spcPct val="90000"/>
              </a:lnSpc>
              <a:buNone/>
            </a:pPr>
            <a:r>
              <a:rPr lang="en-US" sz="1700" b="1" i="0" u="sng" strike="noStrike">
                <a:effectLst/>
                <a:latin typeface="Google Sans"/>
              </a:rPr>
              <a:t>Top-Down vs. Bottom-Up Strategies:</a:t>
            </a:r>
          </a:p>
          <a:p>
            <a:pPr>
              <a:lnSpc>
                <a:spcPct val="90000"/>
              </a:lnSpc>
            </a:pPr>
            <a:r>
              <a:rPr lang="en-US" sz="1700" b="1" i="0" u="none" strike="noStrike">
                <a:effectLst/>
                <a:latin typeface="Google Sans"/>
              </a:rPr>
              <a:t>Bottom-up</a:t>
            </a:r>
            <a:r>
              <a:rPr lang="en-US" sz="1700" b="0" i="0" u="none" strike="noStrike">
                <a:effectLst/>
                <a:latin typeface="Google Sans"/>
              </a:rPr>
              <a:t>: Starts with lower-level functions and moves up, reusing summaries.</a:t>
            </a:r>
          </a:p>
          <a:p>
            <a:pPr lvl="1">
              <a:lnSpc>
                <a:spcPct val="90000"/>
              </a:lnSpc>
              <a:buFont typeface="Courier New" panose="02070309020205020404" pitchFamily="49" charset="0"/>
              <a:buChar char="o"/>
            </a:pPr>
            <a:r>
              <a:rPr lang="en-US" sz="1700" b="0" i="0" u="none" strike="noStrike">
                <a:effectLst/>
                <a:latin typeface="Google Sans"/>
              </a:rPr>
              <a:t>Limitations:</a:t>
            </a:r>
          </a:p>
          <a:p>
            <a:pPr lvl="2">
              <a:lnSpc>
                <a:spcPct val="90000"/>
              </a:lnSpc>
              <a:buFont typeface="Wingdings" pitchFamily="2" charset="2"/>
              <a:buChar char="§"/>
            </a:pPr>
            <a:r>
              <a:rPr lang="en-US" sz="1700" b="0" i="0" u="none" strike="noStrike">
                <a:effectLst/>
                <a:latin typeface="Google Sans"/>
              </a:rPr>
              <a:t>May explore unrealistic behaviors that don't occur in actual usage.</a:t>
            </a:r>
          </a:p>
          <a:p>
            <a:pPr lvl="2">
              <a:lnSpc>
                <a:spcPct val="90000"/>
              </a:lnSpc>
              <a:buFont typeface="Wingdings" pitchFamily="2" charset="2"/>
              <a:buChar char="§"/>
            </a:pPr>
            <a:r>
              <a:rPr lang="en-US" sz="1700" b="0" i="0" u="none" strike="noStrike">
                <a:effectLst/>
                <a:latin typeface="Google Sans"/>
              </a:rPr>
              <a:t>Might miss paths due to symbolic execution constraints.</a:t>
            </a:r>
          </a:p>
          <a:p>
            <a:pPr>
              <a:lnSpc>
                <a:spcPct val="90000"/>
              </a:lnSpc>
            </a:pPr>
            <a:r>
              <a:rPr lang="en-US" sz="1700" b="1" i="0" u="none" strike="noStrike">
                <a:effectLst/>
                <a:latin typeface="Google Sans"/>
              </a:rPr>
              <a:t>Top-down</a:t>
            </a:r>
            <a:r>
              <a:rPr lang="en-US" sz="1700" b="0" i="0" u="none" strike="noStrike">
                <a:effectLst/>
                <a:latin typeface="Google Sans"/>
              </a:rPr>
              <a:t>: Starts with higher-level functions and analyzes lower-level functions as needed.</a:t>
            </a:r>
          </a:p>
          <a:p>
            <a:pPr lvl="1">
              <a:lnSpc>
                <a:spcPct val="90000"/>
              </a:lnSpc>
              <a:buFont typeface="Courier New" panose="02070309020205020404" pitchFamily="49" charset="0"/>
              <a:buChar char="o"/>
            </a:pPr>
            <a:r>
              <a:rPr lang="en-US" sz="1700" b="0" i="0" u="none" strike="noStrike">
                <a:effectLst/>
                <a:latin typeface="Google Sans"/>
              </a:rPr>
              <a:t>Advantages:</a:t>
            </a:r>
          </a:p>
          <a:p>
            <a:pPr lvl="2">
              <a:lnSpc>
                <a:spcPct val="90000"/>
              </a:lnSpc>
              <a:buFont typeface="Wingdings" pitchFamily="2" charset="2"/>
              <a:buChar char="§"/>
            </a:pPr>
            <a:r>
              <a:rPr lang="en-US" sz="1700" b="0" i="0" u="none" strike="noStrike">
                <a:effectLst/>
                <a:latin typeface="Google Sans"/>
              </a:rPr>
              <a:t>Focuses on relevant behaviors within actual calling contexts.</a:t>
            </a:r>
          </a:p>
          <a:p>
            <a:pPr lvl="2">
              <a:lnSpc>
                <a:spcPct val="90000"/>
              </a:lnSpc>
              <a:buFont typeface="Wingdings" pitchFamily="2" charset="2"/>
              <a:buChar char="§"/>
            </a:pPr>
            <a:r>
              <a:rPr lang="en-US" sz="1700" b="0" i="0" u="none" strike="noStrike">
                <a:effectLst/>
                <a:latin typeface="Google Sans"/>
              </a:rPr>
              <a:t>Addresses incompleteness issues by exploring paths based on actual usage.</a:t>
            </a:r>
          </a:p>
          <a:p>
            <a:pPr lvl="1">
              <a:lnSpc>
                <a:spcPct val="90000"/>
              </a:lnSpc>
              <a:buFont typeface="Courier New" panose="02070309020205020404" pitchFamily="49" charset="0"/>
              <a:buChar char="o"/>
            </a:pPr>
            <a:r>
              <a:rPr lang="en-US" sz="1700" b="0" i="0" u="none" strike="noStrike">
                <a:effectLst/>
                <a:latin typeface="Google Sans"/>
              </a:rPr>
              <a:t>SMART adopts a top-down approach for efficiency and completeness.</a:t>
            </a:r>
          </a:p>
          <a:p>
            <a:pPr>
              <a:lnSpc>
                <a:spcPct val="90000"/>
              </a:lnSpc>
            </a:pPr>
            <a:endParaRPr lang="en-IL" sz="1700"/>
          </a:p>
        </p:txBody>
      </p:sp>
    </p:spTree>
    <p:extLst>
      <p:ext uri="{BB962C8B-B14F-4D97-AF65-F5344CB8AC3E}">
        <p14:creationId xmlns:p14="http://schemas.microsoft.com/office/powerpoint/2010/main" val="198966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FFE6A-6633-1CD9-653B-CD0BA9E81356}"/>
              </a:ext>
            </a:extLst>
          </p:cNvPr>
          <p:cNvSpPr>
            <a:spLocks noGrp="1"/>
          </p:cNvSpPr>
          <p:nvPr>
            <p:ph idx="1"/>
          </p:nvPr>
        </p:nvSpPr>
        <p:spPr>
          <a:xfrm>
            <a:off x="448661" y="1846463"/>
            <a:ext cx="4711700" cy="3649133"/>
          </a:xfrm>
        </p:spPr>
        <p:txBody>
          <a:bodyPr>
            <a:noAutofit/>
          </a:bodyPr>
          <a:lstStyle/>
          <a:p>
            <a:pPr marL="0" indent="0">
              <a:lnSpc>
                <a:spcPct val="90000"/>
              </a:lnSpc>
              <a:buNone/>
            </a:pPr>
            <a:r>
              <a:rPr lang="en-US" sz="1400" b="1" i="0" u="none" strike="noStrike" dirty="0">
                <a:effectLst/>
                <a:latin typeface="Google Sans"/>
              </a:rPr>
              <a:t>Shared Structure between DART and SMART test drivers:</a:t>
            </a:r>
          </a:p>
          <a:p>
            <a:pPr>
              <a:lnSpc>
                <a:spcPct val="90000"/>
              </a:lnSpc>
            </a:pPr>
            <a:r>
              <a:rPr lang="en-US" sz="1400" b="0" i="0" u="none" strike="noStrike" dirty="0">
                <a:effectLst/>
                <a:latin typeface="Google Sans"/>
              </a:rPr>
              <a:t>Both drivers use a repeat loop to explore program paths until completion or bug discovery.</a:t>
            </a:r>
          </a:p>
          <a:p>
            <a:pPr>
              <a:lnSpc>
                <a:spcPct val="90000"/>
              </a:lnSpc>
            </a:pPr>
            <a:r>
              <a:rPr lang="en-US" sz="1400" b="0" i="0" u="none" strike="noStrike" dirty="0">
                <a:effectLst/>
                <a:latin typeface="Google Sans"/>
              </a:rPr>
              <a:t>They employ try-catch blocks for exception handling (bug detection).</a:t>
            </a:r>
          </a:p>
          <a:p>
            <a:pPr>
              <a:lnSpc>
                <a:spcPct val="90000"/>
              </a:lnSpc>
            </a:pPr>
            <a:r>
              <a:rPr lang="en-US" sz="1400" b="0" i="0" u="none" strike="noStrike" dirty="0">
                <a:effectLst/>
                <a:latin typeface="Google Sans"/>
              </a:rPr>
              <a:t>They terminate when complete is True.</a:t>
            </a:r>
          </a:p>
          <a:p>
            <a:pPr marL="0" indent="0">
              <a:lnSpc>
                <a:spcPct val="90000"/>
              </a:lnSpc>
              <a:buNone/>
            </a:pPr>
            <a:r>
              <a:rPr lang="en-US" sz="1400" b="1" i="0" u="none" strike="noStrike" dirty="0">
                <a:effectLst/>
                <a:latin typeface="Google Sans"/>
              </a:rPr>
              <a:t>run SMART advantages:</a:t>
            </a:r>
          </a:p>
          <a:p>
            <a:pPr>
              <a:lnSpc>
                <a:spcPct val="90000"/>
              </a:lnSpc>
            </a:pPr>
            <a:r>
              <a:rPr lang="en-US" sz="1400" b="0" i="0" u="none" strike="noStrike" dirty="0">
                <a:effectLst/>
                <a:latin typeface="Google Sans"/>
              </a:rPr>
              <a:t>Function Summaries: Leverages function summaries (</a:t>
            </a:r>
            <a:r>
              <a:rPr lang="el-GR" sz="1400" b="0" i="0" u="none" strike="noStrike" dirty="0">
                <a:effectLst/>
                <a:latin typeface="Google Sans"/>
              </a:rPr>
              <a:t>φ</a:t>
            </a:r>
            <a:r>
              <a:rPr lang="en-US" sz="1400" b="0" i="0" u="none" strike="noStrike" dirty="0">
                <a:effectLst/>
                <a:latin typeface="Google Sans"/>
              </a:rPr>
              <a:t>f) to guide path exploration, improving efficiency and completeness.</a:t>
            </a:r>
          </a:p>
          <a:p>
            <a:pPr>
              <a:lnSpc>
                <a:spcPct val="90000"/>
              </a:lnSpc>
            </a:pPr>
            <a:r>
              <a:rPr lang="en-US" sz="1400" b="0" i="0" u="none" strike="noStrike" dirty="0">
                <a:effectLst/>
                <a:latin typeface="Google Sans"/>
              </a:rPr>
              <a:t>Top-Down Approach: Starts with the top-level function and analyzes lower-level functions on demand, ensuring contextual relevance.</a:t>
            </a:r>
          </a:p>
          <a:p>
            <a:pPr>
              <a:lnSpc>
                <a:spcPct val="90000"/>
              </a:lnSpc>
            </a:pPr>
            <a:r>
              <a:rPr lang="en-US" sz="1400" b="0" i="0" u="none" strike="noStrike" dirty="0">
                <a:effectLst/>
                <a:latin typeface="Google Sans"/>
              </a:rPr>
              <a:t>Context Stack: Maintains a stack of contexts to track function calls and their associated summaries, enabling compositional analysis.</a:t>
            </a:r>
          </a:p>
          <a:p>
            <a:pPr>
              <a:lnSpc>
                <a:spcPct val="90000"/>
              </a:lnSpc>
            </a:pPr>
            <a:r>
              <a:rPr lang="en-US" sz="1400" b="0" i="0" u="none" strike="noStrike" dirty="0">
                <a:effectLst/>
                <a:latin typeface="Google Sans"/>
              </a:rPr>
              <a:t>Key Code Elements:</a:t>
            </a:r>
          </a:p>
          <a:p>
            <a:pPr lvl="1">
              <a:lnSpc>
                <a:spcPct val="90000"/>
              </a:lnSpc>
              <a:buFont typeface="Courier New" panose="02070309020205020404" pitchFamily="49" charset="0"/>
              <a:buChar char="o"/>
            </a:pPr>
            <a:r>
              <a:rPr lang="en-US" sz="1400" b="0" i="0" u="none" strike="noStrike" dirty="0">
                <a:effectLst/>
                <a:latin typeface="Google Sans"/>
              </a:rPr>
              <a:t>summary=[f !→∅|f ∈P]: Initializes empty summaries for all functions.</a:t>
            </a:r>
          </a:p>
          <a:p>
            <a:pPr lvl="1">
              <a:lnSpc>
                <a:spcPct val="90000"/>
              </a:lnSpc>
              <a:buFont typeface="Courier New" panose="02070309020205020404" pitchFamily="49" charset="0"/>
              <a:buChar char="o"/>
            </a:pPr>
            <a:r>
              <a:rPr lang="en-US" sz="1400" b="0" i="0" u="none" strike="noStrike" dirty="0">
                <a:effectLst/>
                <a:latin typeface="Google Sans"/>
              </a:rPr>
              <a:t>context stack = ⟨( , , 0)⟩: Creates a context stack to track exploration state.</a:t>
            </a:r>
          </a:p>
          <a:p>
            <a:pPr>
              <a:lnSpc>
                <a:spcPct val="90000"/>
              </a:lnSpc>
            </a:pPr>
            <a:endParaRPr lang="en-IL" sz="1400" dirty="0"/>
          </a:p>
        </p:txBody>
      </p:sp>
      <p:pic>
        <p:nvPicPr>
          <p:cNvPr id="4" name="Picture 3">
            <a:extLst>
              <a:ext uri="{FF2B5EF4-FFF2-40B4-BE49-F238E27FC236}">
                <a16:creationId xmlns:a16="http://schemas.microsoft.com/office/drawing/2014/main" id="{96874924-583D-3613-D717-AA7A416B93AB}"/>
              </a:ext>
            </a:extLst>
          </p:cNvPr>
          <p:cNvPicPr>
            <a:picLocks noChangeAspect="1"/>
          </p:cNvPicPr>
          <p:nvPr/>
        </p:nvPicPr>
        <p:blipFill>
          <a:blip r:embed="rId3"/>
          <a:stretch>
            <a:fillRect/>
          </a:stretch>
        </p:blipFill>
        <p:spPr>
          <a:xfrm>
            <a:off x="5160361" y="2176531"/>
            <a:ext cx="3853750" cy="25049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96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1E425D1-FB61-829E-3173-25F900355AEF}"/>
              </a:ext>
            </a:extLst>
          </p:cNvPr>
          <p:cNvSpPr>
            <a:spLocks noGrp="1"/>
          </p:cNvSpPr>
          <p:nvPr>
            <p:ph type="title"/>
          </p:nvPr>
        </p:nvSpPr>
        <p:spPr>
          <a:xfrm>
            <a:off x="514350" y="1719807"/>
            <a:ext cx="2744542" cy="3418387"/>
          </a:xfrm>
        </p:spPr>
        <p:txBody>
          <a:bodyPr>
            <a:normAutofit/>
          </a:bodyPr>
          <a:lstStyle/>
          <a:p>
            <a:pPr algn="r"/>
            <a:r>
              <a:rPr lang="en-US" dirty="0"/>
              <a:t>Content table</a:t>
            </a:r>
            <a:endParaRPr lang="en-IL"/>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0192" y="2108835"/>
            <a:ext cx="0" cy="264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5C2A93-751E-D131-77E7-D26F9CBE602C}"/>
              </a:ext>
            </a:extLst>
          </p:cNvPr>
          <p:cNvSpPr>
            <a:spLocks noGrp="1"/>
          </p:cNvSpPr>
          <p:nvPr>
            <p:ph idx="1"/>
          </p:nvPr>
        </p:nvSpPr>
        <p:spPr>
          <a:xfrm>
            <a:off x="3741494" y="1719807"/>
            <a:ext cx="4888157" cy="3418387"/>
          </a:xfrm>
        </p:spPr>
        <p:txBody>
          <a:bodyPr>
            <a:normAutofit lnSpcReduction="10000"/>
          </a:bodyPr>
          <a:lstStyle/>
          <a:p>
            <a:pPr>
              <a:lnSpc>
                <a:spcPct val="90000"/>
              </a:lnSpc>
            </a:pPr>
            <a:r>
              <a:rPr lang="en-US" sz="1400" b="1" i="0" u="none" strike="noStrike" dirty="0">
                <a:effectLst/>
                <a:latin typeface="Google Sans"/>
              </a:rPr>
              <a:t>Problem</a:t>
            </a:r>
            <a:r>
              <a:rPr lang="en-US" sz="1400" b="0" i="0" u="none" strike="noStrike" dirty="0">
                <a:effectLst/>
                <a:latin typeface="Google Sans"/>
              </a:rPr>
              <a:t>: Testing complex software is hard, </a:t>
            </a:r>
            <a:r>
              <a:rPr lang="en-US" sz="1400" b="1" i="0" u="none" strike="noStrike" dirty="0">
                <a:effectLst/>
                <a:latin typeface="Google Sans"/>
              </a:rPr>
              <a:t>static</a:t>
            </a:r>
            <a:r>
              <a:rPr lang="en-US" sz="1400" b="0" i="0" u="none" strike="noStrike" dirty="0">
                <a:effectLst/>
                <a:latin typeface="Google Sans"/>
              </a:rPr>
              <a:t> methods often miss bugs.</a:t>
            </a:r>
          </a:p>
          <a:p>
            <a:pPr>
              <a:lnSpc>
                <a:spcPct val="90000"/>
              </a:lnSpc>
            </a:pPr>
            <a:r>
              <a:rPr lang="en-US" sz="1400" b="1" i="0" u="none" strike="noStrike" dirty="0">
                <a:effectLst/>
                <a:latin typeface="Google Sans"/>
              </a:rPr>
              <a:t>Dynamic Testing</a:t>
            </a:r>
            <a:r>
              <a:rPr lang="en-US" sz="1400" b="0" i="0" u="none" strike="noStrike" dirty="0">
                <a:effectLst/>
                <a:latin typeface="Google Sans"/>
              </a:rPr>
              <a:t>: DART explores all paths, but gets overwhelmed by complexity.</a:t>
            </a:r>
          </a:p>
          <a:p>
            <a:pPr>
              <a:lnSpc>
                <a:spcPct val="90000"/>
              </a:lnSpc>
            </a:pPr>
            <a:r>
              <a:rPr lang="en-US" sz="1400" b="1" i="0" u="none" strike="noStrike" dirty="0">
                <a:effectLst/>
                <a:latin typeface="Google Sans"/>
              </a:rPr>
              <a:t>Introducing SMART</a:t>
            </a:r>
            <a:r>
              <a:rPr lang="en-US" sz="1400" b="0" i="0" u="none" strike="noStrike" dirty="0">
                <a:effectLst/>
                <a:latin typeface="Google Sans"/>
              </a:rPr>
              <a:t>: A smarter way to explore, finding bugs efficiently.</a:t>
            </a:r>
          </a:p>
          <a:p>
            <a:pPr>
              <a:lnSpc>
                <a:spcPct val="90000"/>
              </a:lnSpc>
            </a:pPr>
            <a:r>
              <a:rPr lang="en-US" sz="1400" b="1" i="0" u="none" strike="noStrike" dirty="0">
                <a:effectLst/>
                <a:latin typeface="Google Sans"/>
              </a:rPr>
              <a:t>How it Works</a:t>
            </a:r>
            <a:r>
              <a:rPr lang="en-US" sz="1400" b="0" i="0" u="none" strike="noStrike" dirty="0">
                <a:effectLst/>
                <a:latin typeface="Google Sans"/>
              </a:rPr>
              <a:t>: </a:t>
            </a:r>
            <a:r>
              <a:rPr lang="en-US" sz="1400" b="1" i="0" u="none" strike="noStrike" dirty="0">
                <a:effectLst/>
                <a:latin typeface="Google Sans"/>
              </a:rPr>
              <a:t>Summaries</a:t>
            </a:r>
            <a:r>
              <a:rPr lang="en-US" sz="1400" b="0" i="0" u="none" strike="noStrike" dirty="0">
                <a:effectLst/>
                <a:latin typeface="Google Sans"/>
              </a:rPr>
              <a:t> guide the search, focusing on relevant paths.</a:t>
            </a:r>
          </a:p>
          <a:p>
            <a:pPr>
              <a:lnSpc>
                <a:spcPct val="90000"/>
              </a:lnSpc>
            </a:pPr>
            <a:r>
              <a:rPr lang="en-US" sz="1400" b="1" i="0" u="none" strike="noStrike" dirty="0">
                <a:effectLst/>
                <a:latin typeface="Google Sans"/>
              </a:rPr>
              <a:t>Benefits</a:t>
            </a:r>
            <a:r>
              <a:rPr lang="en-US" sz="1400" b="0" i="0" u="none" strike="noStrike" dirty="0">
                <a:effectLst/>
                <a:latin typeface="Google Sans"/>
              </a:rPr>
              <a:t>: Faster testing, better coverage, no false alarms.</a:t>
            </a:r>
          </a:p>
          <a:p>
            <a:pPr>
              <a:lnSpc>
                <a:spcPct val="90000"/>
              </a:lnSpc>
            </a:pPr>
            <a:r>
              <a:rPr lang="en-US" sz="1400" b="1" i="0" u="none" strike="noStrike" dirty="0">
                <a:effectLst/>
                <a:latin typeface="Google Sans"/>
              </a:rPr>
              <a:t>Real-World Impact</a:t>
            </a:r>
            <a:r>
              <a:rPr lang="en-US" sz="1400" b="0" i="0" u="none" strike="noStrike" dirty="0">
                <a:effectLst/>
                <a:latin typeface="Google Sans"/>
              </a:rPr>
              <a:t>: See how SMART tackles a complex program.</a:t>
            </a:r>
          </a:p>
          <a:p>
            <a:pPr>
              <a:lnSpc>
                <a:spcPct val="90000"/>
              </a:lnSpc>
            </a:pPr>
            <a:r>
              <a:rPr lang="en-US" sz="1400" b="1" i="0" u="none" strike="noStrike" dirty="0">
                <a:effectLst/>
                <a:latin typeface="Google Sans"/>
              </a:rPr>
              <a:t>Beyond SMART:</a:t>
            </a:r>
            <a:r>
              <a:rPr lang="en-US" sz="1400" b="0" i="0" u="none" strike="noStrike" dirty="0">
                <a:effectLst/>
                <a:latin typeface="Google Sans"/>
              </a:rPr>
              <a:t> Future directions for even smarter testing.</a:t>
            </a:r>
          </a:p>
          <a:p>
            <a:pPr>
              <a:lnSpc>
                <a:spcPct val="90000"/>
              </a:lnSpc>
            </a:pPr>
            <a:endParaRPr lang="en-IL" sz="1400" i="1" dirty="0"/>
          </a:p>
        </p:txBody>
      </p:sp>
    </p:spTree>
    <p:extLst>
      <p:ext uri="{BB962C8B-B14F-4D97-AF65-F5344CB8AC3E}">
        <p14:creationId xmlns:p14="http://schemas.microsoft.com/office/powerpoint/2010/main" val="1300721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AEC1-3109-7482-E9EB-E9E5BA0DF059}"/>
              </a:ext>
            </a:extLst>
          </p:cNvPr>
          <p:cNvSpPr>
            <a:spLocks noGrp="1"/>
          </p:cNvSpPr>
          <p:nvPr>
            <p:ph type="title"/>
          </p:nvPr>
        </p:nvSpPr>
        <p:spPr>
          <a:xfrm>
            <a:off x="514351" y="609600"/>
            <a:ext cx="4711700" cy="1456267"/>
          </a:xfrm>
        </p:spPr>
        <p:txBody>
          <a:bodyPr>
            <a:normAutofit/>
          </a:bodyPr>
          <a:lstStyle/>
          <a:p>
            <a:pPr>
              <a:lnSpc>
                <a:spcPct val="90000"/>
              </a:lnSpc>
            </a:pPr>
            <a:r>
              <a:rPr lang="en-US" sz="2400" b="0" i="0" u="none" strike="noStrike" dirty="0">
                <a:effectLst/>
                <a:latin typeface="Google Sans"/>
              </a:rPr>
              <a:t>SMART's Engine: The Instrumented Program </a:t>
            </a:r>
            <a:br>
              <a:rPr lang="en-US" sz="2400" b="0" i="0" u="none" strike="noStrike" dirty="0">
                <a:effectLst/>
                <a:latin typeface="Google Sans"/>
              </a:rPr>
            </a:br>
            <a:endParaRPr lang="en-IL" sz="2400" dirty="0"/>
          </a:p>
        </p:txBody>
      </p:sp>
      <p:sp>
        <p:nvSpPr>
          <p:cNvPr id="3" name="Content Placeholder 2">
            <a:extLst>
              <a:ext uri="{FF2B5EF4-FFF2-40B4-BE49-F238E27FC236}">
                <a16:creationId xmlns:a16="http://schemas.microsoft.com/office/drawing/2014/main" id="{19365D29-AEFF-8E82-450C-55B39AE2B073}"/>
              </a:ext>
            </a:extLst>
          </p:cNvPr>
          <p:cNvSpPr>
            <a:spLocks noGrp="1"/>
          </p:cNvSpPr>
          <p:nvPr>
            <p:ph idx="1"/>
          </p:nvPr>
        </p:nvSpPr>
        <p:spPr>
          <a:xfrm>
            <a:off x="514350" y="1839311"/>
            <a:ext cx="5583839" cy="4642068"/>
          </a:xfrm>
        </p:spPr>
        <p:txBody>
          <a:bodyPr>
            <a:normAutofit/>
          </a:bodyPr>
          <a:lstStyle/>
          <a:p>
            <a:pPr marL="0" indent="0">
              <a:lnSpc>
                <a:spcPct val="90000"/>
              </a:lnSpc>
              <a:buNone/>
            </a:pPr>
            <a:r>
              <a:rPr lang="en-US" sz="1500" b="0" i="0" u="none" strike="noStrike" dirty="0">
                <a:effectLst/>
                <a:latin typeface="Google Sans"/>
              </a:rPr>
              <a:t>What it does:</a:t>
            </a:r>
          </a:p>
          <a:p>
            <a:pPr>
              <a:lnSpc>
                <a:spcPct val="90000"/>
              </a:lnSpc>
            </a:pPr>
            <a:r>
              <a:rPr lang="en-US" sz="1500" b="0" i="0" u="none" strike="noStrike" dirty="0">
                <a:effectLst/>
                <a:latin typeface="Google Sans"/>
              </a:rPr>
              <a:t>Executes the program with symbolic calculations, exploring hidden paths.</a:t>
            </a:r>
          </a:p>
          <a:p>
            <a:pPr>
              <a:lnSpc>
                <a:spcPct val="90000"/>
              </a:lnSpc>
            </a:pPr>
            <a:r>
              <a:rPr lang="en-US" sz="1500" b="0" i="0" u="none" strike="noStrike" dirty="0">
                <a:effectLst/>
                <a:latin typeface="Google Sans"/>
              </a:rPr>
              <a:t>Manages backtracking to avoid exploring the same paths repeatedly.</a:t>
            </a:r>
          </a:p>
          <a:p>
            <a:pPr>
              <a:lnSpc>
                <a:spcPct val="90000"/>
              </a:lnSpc>
            </a:pPr>
            <a:r>
              <a:rPr lang="en-US" sz="1500" b="0" i="0" u="none" strike="noStrike" dirty="0">
                <a:effectLst/>
                <a:latin typeface="Google Sans"/>
              </a:rPr>
              <a:t>Gathers information about functions (summaries) to guide exploration efficiently.</a:t>
            </a:r>
          </a:p>
          <a:p>
            <a:pPr>
              <a:lnSpc>
                <a:spcPct val="90000"/>
              </a:lnSpc>
            </a:pPr>
            <a:r>
              <a:rPr lang="en-US" sz="1500" b="0" i="0" u="none" strike="noStrike" dirty="0">
                <a:effectLst/>
                <a:latin typeface="Google Sans"/>
              </a:rPr>
              <a:t>Tracks the program's execution path (path constraint) for analysis.</a:t>
            </a:r>
          </a:p>
          <a:p>
            <a:pPr>
              <a:lnSpc>
                <a:spcPct val="90000"/>
              </a:lnSpc>
            </a:pPr>
            <a:r>
              <a:rPr lang="en-US" sz="1500" b="0" i="0" u="none" strike="noStrike" dirty="0">
                <a:effectLst/>
                <a:latin typeface="Google Sans"/>
              </a:rPr>
              <a:t>Handles different program elements like assignments, conditions, function calls, and returns.</a:t>
            </a:r>
          </a:p>
          <a:p>
            <a:pPr>
              <a:lnSpc>
                <a:spcPct val="90000"/>
              </a:lnSpc>
            </a:pPr>
            <a:r>
              <a:rPr lang="en-US" sz="1500" b="0" i="0" u="none" strike="noStrike" dirty="0">
                <a:effectLst/>
                <a:latin typeface="Google Sans"/>
              </a:rPr>
              <a:t>Uses a stack to remember how it got to the current point in the program.</a:t>
            </a:r>
          </a:p>
          <a:p>
            <a:pPr>
              <a:lnSpc>
                <a:spcPct val="90000"/>
              </a:lnSpc>
            </a:pPr>
            <a:r>
              <a:rPr lang="en-US" sz="1500" b="0" i="0" u="none" strike="noStrike" dirty="0">
                <a:effectLst/>
                <a:latin typeface="Google Sans"/>
              </a:rPr>
              <a:t>Enables SMART's top-down approach, exploring functions one by one.</a:t>
            </a:r>
          </a:p>
          <a:p>
            <a:pPr>
              <a:lnSpc>
                <a:spcPct val="90000"/>
              </a:lnSpc>
            </a:pPr>
            <a:endParaRPr lang="en-IL" sz="1500" dirty="0"/>
          </a:p>
        </p:txBody>
      </p:sp>
      <p:pic>
        <p:nvPicPr>
          <p:cNvPr id="4" name="Picture 3">
            <a:extLst>
              <a:ext uri="{FF2B5EF4-FFF2-40B4-BE49-F238E27FC236}">
                <a16:creationId xmlns:a16="http://schemas.microsoft.com/office/drawing/2014/main" id="{496114EC-5D20-DFE9-239B-508A5EDC44C9}"/>
              </a:ext>
            </a:extLst>
          </p:cNvPr>
          <p:cNvPicPr>
            <a:picLocks noChangeAspect="1"/>
          </p:cNvPicPr>
          <p:nvPr/>
        </p:nvPicPr>
        <p:blipFill>
          <a:blip r:embed="rId4"/>
          <a:stretch>
            <a:fillRect/>
          </a:stretch>
        </p:blipFill>
        <p:spPr>
          <a:xfrm>
            <a:off x="6275012" y="0"/>
            <a:ext cx="2868988" cy="68309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9191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9D219-28CD-C389-5A0E-F3DAFD288CFA}"/>
              </a:ext>
            </a:extLst>
          </p:cNvPr>
          <p:cNvSpPr>
            <a:spLocks noGrp="1"/>
          </p:cNvSpPr>
          <p:nvPr>
            <p:ph idx="1"/>
          </p:nvPr>
        </p:nvSpPr>
        <p:spPr>
          <a:xfrm>
            <a:off x="426459" y="553489"/>
            <a:ext cx="4992938" cy="6050220"/>
          </a:xfrm>
        </p:spPr>
        <p:txBody>
          <a:bodyPr>
            <a:normAutofit/>
          </a:bodyPr>
          <a:lstStyle/>
          <a:p>
            <a:pPr marL="0" indent="0">
              <a:lnSpc>
                <a:spcPct val="90000"/>
              </a:lnSpc>
              <a:buNone/>
            </a:pPr>
            <a:r>
              <a:rPr lang="en-US" sz="1700" b="1" i="0" u="none" strike="noStrike" dirty="0">
                <a:effectLst/>
                <a:latin typeface="Söhne"/>
              </a:rPr>
              <a:t>Initialization:</a:t>
            </a:r>
            <a:endParaRPr lang="en-US" sz="1700" b="0" i="0" u="none" strike="noStrike" dirty="0">
              <a:effectLst/>
              <a:latin typeface="Söhne"/>
            </a:endParaRPr>
          </a:p>
          <a:p>
            <a:pPr lvl="1">
              <a:lnSpc>
                <a:spcPct val="90000"/>
              </a:lnSpc>
            </a:pPr>
            <a:r>
              <a:rPr lang="en-US" sz="1700" b="0" i="0" u="none" strike="noStrike" dirty="0">
                <a:effectLst/>
                <a:latin typeface="Söhne"/>
              </a:rPr>
              <a:t>Uninitialized input parameters in I⃗ are randomly initialized.</a:t>
            </a:r>
          </a:p>
          <a:p>
            <a:pPr lvl="1">
              <a:lnSpc>
                <a:spcPct val="90000"/>
              </a:lnSpc>
            </a:pPr>
            <a:r>
              <a:rPr lang="en-US" sz="1700" b="0" i="0" u="none" strike="noStrike" dirty="0">
                <a:effectLst/>
                <a:latin typeface="Söhne"/>
              </a:rPr>
              <a:t>Symbolic memory S is set up, mapping each memory address to itself.</a:t>
            </a:r>
          </a:p>
          <a:p>
            <a:pPr lvl="1">
              <a:lnSpc>
                <a:spcPct val="90000"/>
              </a:lnSpc>
            </a:pPr>
            <a:r>
              <a:rPr lang="en-US" sz="1700" b="0" i="0" u="none" strike="noStrike" dirty="0">
                <a:effectLst/>
                <a:latin typeface="Söhne"/>
              </a:rPr>
              <a:t>k is initialized to 0, representing the number of conditionals executed.</a:t>
            </a:r>
          </a:p>
          <a:p>
            <a:pPr lvl="1">
              <a:lnSpc>
                <a:spcPct val="90000"/>
              </a:lnSpc>
            </a:pPr>
            <a:r>
              <a:rPr lang="en-US" sz="1700" b="0" i="0" u="none" strike="noStrike" dirty="0">
                <a:effectLst/>
                <a:latin typeface="Söhne"/>
              </a:rPr>
              <a:t>backtracking is set to 1 by default, indicating that backtracking is allowed at all branch points.</a:t>
            </a:r>
          </a:p>
        </p:txBody>
      </p:sp>
      <p:pic>
        <p:nvPicPr>
          <p:cNvPr id="5" name="Picture 4">
            <a:extLst>
              <a:ext uri="{FF2B5EF4-FFF2-40B4-BE49-F238E27FC236}">
                <a16:creationId xmlns:a16="http://schemas.microsoft.com/office/drawing/2014/main" id="{9977F60D-C1B8-CDBF-CF41-4084949B8DB9}"/>
              </a:ext>
            </a:extLst>
          </p:cNvPr>
          <p:cNvPicPr>
            <a:picLocks noChangeAspect="1"/>
          </p:cNvPicPr>
          <p:nvPr/>
        </p:nvPicPr>
        <p:blipFill>
          <a:blip r:embed="rId3"/>
          <a:stretch>
            <a:fillRect/>
          </a:stretch>
        </p:blipFill>
        <p:spPr>
          <a:xfrm>
            <a:off x="6028703" y="0"/>
            <a:ext cx="3115297" cy="684681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6579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64DB6EA-6EA8-ED4F-D750-F0A7DA4C941F}"/>
              </a:ext>
            </a:extLst>
          </p:cNvPr>
          <p:cNvSpPr>
            <a:spLocks noGrp="1"/>
          </p:cNvSpPr>
          <p:nvPr>
            <p:ph idx="1"/>
          </p:nvPr>
        </p:nvSpPr>
        <p:spPr>
          <a:xfrm>
            <a:off x="404868" y="532670"/>
            <a:ext cx="5342977" cy="5904915"/>
          </a:xfrm>
        </p:spPr>
        <p:txBody>
          <a:bodyPr>
            <a:normAutofit/>
          </a:bodyPr>
          <a:lstStyle/>
          <a:p>
            <a:pPr marL="0" indent="0">
              <a:buNone/>
            </a:pPr>
            <a:r>
              <a:rPr lang="en-US" b="0" i="0" u="none" strike="noStrike" dirty="0">
                <a:solidFill>
                  <a:srgbClr val="D1D5DB"/>
                </a:solidFill>
                <a:effectLst/>
                <a:latin typeface="Söhne"/>
              </a:rPr>
              <a:t>this part of the code establishes a loop that iterates through the statements of the program, executing each statement's logic and fetching the next statement until the program either completes its execution (halt) or encounters an error (abort). The </a:t>
            </a:r>
            <a:r>
              <a:rPr lang="en-US" dirty="0"/>
              <a:t>match</a:t>
            </a:r>
            <a:r>
              <a:rPr lang="en-US" b="0" i="0" u="none" strike="noStrike" dirty="0">
                <a:solidFill>
                  <a:srgbClr val="D1D5DB"/>
                </a:solidFill>
                <a:effectLst/>
                <a:latin typeface="Söhne"/>
              </a:rPr>
              <a:t> block is crucial for handling the different types of statements and directing the program flow accordingly.</a:t>
            </a:r>
            <a:endParaRPr lang="en-US" dirty="0"/>
          </a:p>
        </p:txBody>
      </p:sp>
      <p:pic>
        <p:nvPicPr>
          <p:cNvPr id="4" name="Content Placeholder 3">
            <a:extLst>
              <a:ext uri="{FF2B5EF4-FFF2-40B4-BE49-F238E27FC236}">
                <a16:creationId xmlns:a16="http://schemas.microsoft.com/office/drawing/2014/main" id="{6A2BD66C-A4DA-149C-2D20-F9D139ECC557}"/>
              </a:ext>
            </a:extLst>
          </p:cNvPr>
          <p:cNvPicPr>
            <a:picLocks noChangeAspect="1"/>
          </p:cNvPicPr>
          <p:nvPr/>
        </p:nvPicPr>
        <p:blipFill>
          <a:blip r:embed="rId3"/>
          <a:stretch>
            <a:fillRect/>
          </a:stretch>
        </p:blipFill>
        <p:spPr>
          <a:xfrm>
            <a:off x="6253116" y="0"/>
            <a:ext cx="2890884" cy="68830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5973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705CDC8-FA1F-000B-1871-CB954DC23D1F}"/>
              </a:ext>
            </a:extLst>
          </p:cNvPr>
          <p:cNvSpPr>
            <a:spLocks noGrp="1"/>
          </p:cNvSpPr>
          <p:nvPr>
            <p:ph idx="1"/>
          </p:nvPr>
        </p:nvSpPr>
        <p:spPr>
          <a:xfrm>
            <a:off x="468125" y="513109"/>
            <a:ext cx="4875771" cy="5908242"/>
          </a:xfrm>
        </p:spPr>
        <p:txBody>
          <a:bodyPr>
            <a:normAutofit fontScale="92500" lnSpcReduction="10000"/>
          </a:bodyPr>
          <a:lstStyle/>
          <a:p>
            <a:pPr marL="342900" indent="-342900">
              <a:buFont typeface="+mj-lt"/>
              <a:buAutoNum type="arabicPeriod"/>
            </a:pPr>
            <a:r>
              <a:rPr lang="en-US" b="1" i="0" u="none" strike="noStrike" dirty="0">
                <a:solidFill>
                  <a:srgbClr val="D1D5DB"/>
                </a:solidFill>
                <a:effectLst/>
                <a:latin typeface="Söhne"/>
              </a:rPr>
              <a:t>Case Declaration:</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It is checking if the current statement s is an assignment statement of the form m ← e, where m is a memory address and e is an expression.</a:t>
            </a:r>
          </a:p>
          <a:p>
            <a:pPr marL="342900" indent="-342900">
              <a:buFont typeface="+mj-lt"/>
              <a:buAutoNum type="arabicPeriod"/>
            </a:pPr>
            <a:r>
              <a:rPr lang="en-US" b="1" i="0" u="none" strike="noStrike" dirty="0">
                <a:solidFill>
                  <a:srgbClr val="D1D5DB"/>
                </a:solidFill>
                <a:effectLst/>
                <a:latin typeface="Söhne"/>
              </a:rPr>
              <a:t>Update Symbolic Memory (S):</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Evaluate_symbolic(e, M, S) calculates the symbolic value of the expression e in the context of the current memory (M) and symbolic memory (S).</a:t>
            </a:r>
          </a:p>
          <a:p>
            <a:pPr lvl="2"/>
            <a:endParaRPr lang="en-US" b="0" i="0" u="none" strike="noStrike" dirty="0">
              <a:solidFill>
                <a:srgbClr val="D1D5DB"/>
              </a:solidFill>
              <a:effectLst/>
              <a:latin typeface="Söhne"/>
            </a:endParaRPr>
          </a:p>
          <a:p>
            <a:pPr marL="342900" indent="-342900">
              <a:buFont typeface="+mj-lt"/>
              <a:buAutoNum type="arabicPeriod"/>
            </a:pPr>
            <a:r>
              <a:rPr lang="en-US" b="1" i="0" u="none" strike="noStrike" dirty="0">
                <a:solidFill>
                  <a:srgbClr val="D1D5DB"/>
                </a:solidFill>
                <a:effectLst/>
                <a:latin typeface="Söhne"/>
              </a:rPr>
              <a:t>Evaluate Concrete Value:</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v = evaluate_concrete(e, M): This line evaluates the concrete (actual) value of the expression e in the context of the current memory M.</a:t>
            </a:r>
          </a:p>
          <a:p>
            <a:pPr lvl="1"/>
            <a:r>
              <a:rPr lang="en-US" b="0" i="0" u="none" strike="noStrike" dirty="0">
                <a:solidFill>
                  <a:srgbClr val="D1D5DB"/>
                </a:solidFill>
                <a:effectLst/>
                <a:latin typeface="Söhne"/>
              </a:rPr>
              <a:t>The result (v) is the actual value that will be assigned to the memory address m.</a:t>
            </a:r>
          </a:p>
          <a:p>
            <a:pPr marL="342900" indent="-342900">
              <a:buFont typeface="+mj-lt"/>
              <a:buAutoNum type="arabicPeriod"/>
            </a:pPr>
            <a:r>
              <a:rPr lang="en-US" b="1" i="0" u="none" strike="noStrike" dirty="0">
                <a:solidFill>
                  <a:srgbClr val="D1D5DB"/>
                </a:solidFill>
                <a:effectLst/>
                <a:latin typeface="Söhne"/>
              </a:rPr>
              <a:t>Update Memory (M):</a:t>
            </a:r>
            <a:r>
              <a:rPr lang="en-US" dirty="0">
                <a:solidFill>
                  <a:srgbClr val="D1D5DB"/>
                </a:solidFill>
                <a:latin typeface="Söhne"/>
              </a:rPr>
              <a:t>  </a:t>
            </a:r>
            <a:r>
              <a:rPr lang="en-US" b="0" i="0" u="none" strike="noStrike" dirty="0">
                <a:solidFill>
                  <a:srgbClr val="D1D5DB"/>
                </a:solidFill>
                <a:effectLst/>
                <a:latin typeface="Söhne"/>
              </a:rPr>
              <a:t>Updates the concrete memory (M) with the new assignment.</a:t>
            </a:r>
          </a:p>
          <a:p>
            <a:pPr marL="342900" indent="-342900">
              <a:buFont typeface="+mj-lt"/>
              <a:buAutoNum type="arabicPeriod"/>
            </a:pPr>
            <a:endParaRPr lang="en-US" b="0" i="0" u="none" strike="noStrike" dirty="0">
              <a:solidFill>
                <a:srgbClr val="D1D5DB"/>
              </a:solidFill>
              <a:effectLst/>
              <a:latin typeface="Söhne"/>
            </a:endParaRPr>
          </a:p>
          <a:p>
            <a:endParaRPr lang="en-US" dirty="0"/>
          </a:p>
        </p:txBody>
      </p:sp>
      <p:pic>
        <p:nvPicPr>
          <p:cNvPr id="4" name="Content Placeholder 3">
            <a:extLst>
              <a:ext uri="{FF2B5EF4-FFF2-40B4-BE49-F238E27FC236}">
                <a16:creationId xmlns:a16="http://schemas.microsoft.com/office/drawing/2014/main" id="{42C8650E-1544-F8CE-5814-29C2B46331D0}"/>
              </a:ext>
            </a:extLst>
          </p:cNvPr>
          <p:cNvPicPr>
            <a:picLocks noChangeAspect="1"/>
          </p:cNvPicPr>
          <p:nvPr/>
        </p:nvPicPr>
        <p:blipFill>
          <a:blip r:embed="rId4"/>
          <a:stretch>
            <a:fillRect/>
          </a:stretch>
        </p:blipFill>
        <p:spPr>
          <a:xfrm>
            <a:off x="6284125" y="24386"/>
            <a:ext cx="2859875" cy="68092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21135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87D9A04-A71C-0336-54CA-6950E449EB0A}"/>
              </a:ext>
            </a:extLst>
          </p:cNvPr>
          <p:cNvSpPr>
            <a:spLocks noGrp="1"/>
          </p:cNvSpPr>
          <p:nvPr>
            <p:ph idx="1"/>
          </p:nvPr>
        </p:nvSpPr>
        <p:spPr>
          <a:xfrm>
            <a:off x="400548" y="215504"/>
            <a:ext cx="5303868" cy="6426992"/>
          </a:xfrm>
        </p:spPr>
        <p:txBody>
          <a:bodyPr>
            <a:normAutofit/>
          </a:bodyPr>
          <a:lstStyle/>
          <a:p>
            <a:pPr marL="342900" indent="-342900">
              <a:buFont typeface="+mj-lt"/>
              <a:buAutoNum type="arabicPeriod"/>
            </a:pPr>
            <a:r>
              <a:rPr lang="en-US" b="1" i="0" u="none" strike="noStrike" dirty="0">
                <a:solidFill>
                  <a:srgbClr val="D1D5DB"/>
                </a:solidFill>
                <a:effectLst/>
                <a:latin typeface="Söhne"/>
              </a:rPr>
              <a:t>Backtracking Check:</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if backtracking then: This block of code executes only if the algorithm is currently in a backtracking state.</a:t>
            </a:r>
          </a:p>
          <a:p>
            <a:pPr marL="342900" indent="-342900">
              <a:buFont typeface="+mj-lt"/>
              <a:buAutoNum type="arabicPeriod"/>
            </a:pPr>
            <a:r>
              <a:rPr lang="en-US" b="1" i="0" u="none" strike="noStrike" dirty="0">
                <a:solidFill>
                  <a:srgbClr val="D1D5DB"/>
                </a:solidFill>
                <a:effectLst/>
                <a:latin typeface="Söhne"/>
              </a:rPr>
              <a:t>Update Path Constraint:</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if b then path_constraint = path_constraint ^ ⟨c⟩: If the condition is true (b is true), it appends the symbolic condition (c) to the path constraint (path_constraint).</a:t>
            </a:r>
          </a:p>
          <a:p>
            <a:pPr lvl="1"/>
            <a:r>
              <a:rPr lang="en-US" b="0" i="0" u="none" strike="noStrike" dirty="0">
                <a:solidFill>
                  <a:srgbClr val="D1D5DB"/>
                </a:solidFill>
                <a:effectLst/>
                <a:latin typeface="Söhne"/>
              </a:rPr>
              <a:t>else path_constraint = path_constraint ^ ⟨neg(c)⟩: If the condition is false, it appends the negation of the symbolic condition to the path constraint.</a:t>
            </a:r>
          </a:p>
          <a:p>
            <a:pPr marL="342900" indent="-342900">
              <a:buFont typeface="+mj-lt"/>
              <a:buAutoNum type="arabicPeriod"/>
            </a:pPr>
            <a:r>
              <a:rPr lang="en-US" b="1" i="0" u="none" strike="noStrike" dirty="0">
                <a:solidFill>
                  <a:srgbClr val="D1D5DB"/>
                </a:solidFill>
                <a:effectLst/>
                <a:latin typeface="Söhne"/>
              </a:rPr>
              <a:t>Update Stack:</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If the stack is at its maximum length, it appends 0 to the stack.</a:t>
            </a:r>
          </a:p>
          <a:p>
            <a:endParaRPr lang="en-US" dirty="0"/>
          </a:p>
        </p:txBody>
      </p:sp>
      <p:pic>
        <p:nvPicPr>
          <p:cNvPr id="4" name="Content Placeholder 3">
            <a:extLst>
              <a:ext uri="{FF2B5EF4-FFF2-40B4-BE49-F238E27FC236}">
                <a16:creationId xmlns:a16="http://schemas.microsoft.com/office/drawing/2014/main" id="{A83C82C8-0F74-C352-7200-2008CEFECA6C}"/>
              </a:ext>
            </a:extLst>
          </p:cNvPr>
          <p:cNvPicPr>
            <a:picLocks noChangeAspect="1"/>
          </p:cNvPicPr>
          <p:nvPr/>
        </p:nvPicPr>
        <p:blipFill>
          <a:blip r:embed="rId4"/>
          <a:stretch>
            <a:fillRect/>
          </a:stretch>
        </p:blipFill>
        <p:spPr>
          <a:xfrm>
            <a:off x="6267611" y="0"/>
            <a:ext cx="2876389" cy="684854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5342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58CFDF4-D7B9-AC37-F02A-F8F85F324607}"/>
              </a:ext>
            </a:extLst>
          </p:cNvPr>
          <p:cNvSpPr>
            <a:spLocks noGrp="1"/>
          </p:cNvSpPr>
          <p:nvPr>
            <p:ph idx="1"/>
          </p:nvPr>
        </p:nvSpPr>
        <p:spPr>
          <a:xfrm>
            <a:off x="284132" y="356420"/>
            <a:ext cx="5277591" cy="6395150"/>
          </a:xfrm>
        </p:spPr>
        <p:txBody>
          <a:bodyPr>
            <a:normAutofit/>
          </a:bodyPr>
          <a:lstStyle/>
          <a:p>
            <a:r>
              <a:rPr lang="en-US" b="1" i="0" u="none" strike="noStrike" dirty="0">
                <a:solidFill>
                  <a:srgbClr val="D1D5DB"/>
                </a:solidFill>
                <a:effectLst/>
                <a:latin typeface="Söhne"/>
              </a:rPr>
              <a:t>Handling Function Calls:</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For function calls (f: call), it checks if there's a summary available for the current context.</a:t>
            </a:r>
          </a:p>
          <a:p>
            <a:pPr lvl="1"/>
            <a:r>
              <a:rPr lang="en-US" b="0" i="0" u="none" strike="noStrike" dirty="0">
                <a:solidFill>
                  <a:srgbClr val="D1D5DB"/>
                </a:solidFill>
                <a:effectLst/>
                <a:latin typeface="Söhne"/>
              </a:rPr>
              <a:t>If yes, it uses the summary, turns off backtracking, and continues execution.</a:t>
            </a:r>
          </a:p>
          <a:p>
            <a:pPr lvl="1"/>
            <a:r>
              <a:rPr lang="en-US" b="0" i="0" u="none" strike="noStrike" dirty="0">
                <a:solidFill>
                  <a:srgbClr val="D1D5DB"/>
                </a:solidFill>
                <a:effectLst/>
                <a:latin typeface="Söhne"/>
              </a:rPr>
              <a:t>If no summary is available, it pushes the current context onto the context stack for later processing.</a:t>
            </a:r>
          </a:p>
          <a:p>
            <a:endParaRPr lang="en-US" dirty="0"/>
          </a:p>
        </p:txBody>
      </p:sp>
      <p:pic>
        <p:nvPicPr>
          <p:cNvPr id="4" name="Content Placeholder 3">
            <a:extLst>
              <a:ext uri="{FF2B5EF4-FFF2-40B4-BE49-F238E27FC236}">
                <a16:creationId xmlns:a16="http://schemas.microsoft.com/office/drawing/2014/main" id="{52EC4E5B-8C34-9A2B-2037-C50E70A5557E}"/>
              </a:ext>
            </a:extLst>
          </p:cNvPr>
          <p:cNvPicPr>
            <a:picLocks noChangeAspect="1"/>
          </p:cNvPicPr>
          <p:nvPr/>
        </p:nvPicPr>
        <p:blipFill>
          <a:blip r:embed="rId4"/>
          <a:stretch>
            <a:fillRect/>
          </a:stretch>
        </p:blipFill>
        <p:spPr>
          <a:xfrm>
            <a:off x="6243907" y="0"/>
            <a:ext cx="2900093" cy="682375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734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3A8FD2E-E538-A27B-7665-8EDA07D06CF6}"/>
              </a:ext>
            </a:extLst>
          </p:cNvPr>
          <p:cNvSpPr>
            <a:spLocks noGrp="1"/>
          </p:cNvSpPr>
          <p:nvPr>
            <p:ph idx="1"/>
          </p:nvPr>
        </p:nvSpPr>
        <p:spPr>
          <a:xfrm>
            <a:off x="331758" y="356420"/>
            <a:ext cx="5256242" cy="6369281"/>
          </a:xfrm>
        </p:spPr>
        <p:txBody>
          <a:bodyPr>
            <a:normAutofit/>
          </a:bodyPr>
          <a:lstStyle/>
          <a:p>
            <a:pPr marL="0" indent="0">
              <a:buNone/>
            </a:pPr>
            <a:r>
              <a:rPr lang="en-US" dirty="0"/>
              <a:t>In this part of the code, when the program reaches a "return" statement in a function, it does two things:</a:t>
            </a:r>
          </a:p>
          <a:p>
            <a:pPr marL="342900" indent="-342900">
              <a:buAutoNum type="arabicPeriod"/>
            </a:pPr>
            <a:r>
              <a:rPr lang="en-US" b="1" dirty="0"/>
              <a:t>Backtracking Enabled:</a:t>
            </a:r>
            <a:r>
              <a:rPr lang="en-US" dirty="0"/>
              <a:t> If the program is backtracking (going back to explore different paths), it stops exploring within the current function and creates a summary of the path taken so far. Then, it goes back to where the function was originally called and continues the search.</a:t>
            </a:r>
          </a:p>
          <a:p>
            <a:pPr marL="342900" indent="-342900">
              <a:buAutoNum type="arabicPeriod"/>
            </a:pPr>
            <a:r>
              <a:rPr lang="en-US" b="1" dirty="0"/>
              <a:t>Backtracking Not Enabled:</a:t>
            </a:r>
            <a:r>
              <a:rPr lang="en-US" dirty="0"/>
              <a:t> If there's no backtracking (meaning it's part of the normal program flow), the algorithm checks if it's returning from the most recent function call. If it is, it allows backtracking and includes the return values of the function in the set of inputs.  </a:t>
            </a:r>
          </a:p>
          <a:p>
            <a:pPr>
              <a:buFont typeface="Arial" panose="020B0604020202020204" pitchFamily="34" charset="0"/>
              <a:buChar char="•"/>
            </a:pPr>
            <a:r>
              <a:rPr lang="en-US" dirty="0"/>
              <a:t> In simpler terms, it's like deciding whether to explore different options or just continue with the regular flow of the program.</a:t>
            </a:r>
          </a:p>
        </p:txBody>
      </p:sp>
      <p:pic>
        <p:nvPicPr>
          <p:cNvPr id="4" name="Content Placeholder 3">
            <a:extLst>
              <a:ext uri="{FF2B5EF4-FFF2-40B4-BE49-F238E27FC236}">
                <a16:creationId xmlns:a16="http://schemas.microsoft.com/office/drawing/2014/main" id="{C3756441-0533-9256-587A-3AB61F94F4F3}"/>
              </a:ext>
            </a:extLst>
          </p:cNvPr>
          <p:cNvPicPr>
            <a:picLocks noChangeAspect="1"/>
          </p:cNvPicPr>
          <p:nvPr/>
        </p:nvPicPr>
        <p:blipFill>
          <a:blip r:embed="rId4"/>
          <a:stretch>
            <a:fillRect/>
          </a:stretch>
        </p:blipFill>
        <p:spPr>
          <a:xfrm>
            <a:off x="6273990" y="0"/>
            <a:ext cx="2870010" cy="68742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9728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3D13E9-CE0F-158B-F1E8-9BEA6A7CAB58}"/>
              </a:ext>
            </a:extLst>
          </p:cNvPr>
          <p:cNvSpPr>
            <a:spLocks noGrp="1"/>
          </p:cNvSpPr>
          <p:nvPr>
            <p:ph idx="1"/>
          </p:nvPr>
        </p:nvSpPr>
        <p:spPr>
          <a:xfrm>
            <a:off x="423838" y="411161"/>
            <a:ext cx="5225472" cy="6331995"/>
          </a:xfrm>
        </p:spPr>
        <p:txBody>
          <a:bodyPr>
            <a:normAutofit/>
          </a:bodyPr>
          <a:lstStyle/>
          <a:p>
            <a:pPr marL="342900" indent="-342900">
              <a:buFont typeface="+mj-lt"/>
              <a:buAutoNum type="arabicPeriod"/>
            </a:pPr>
            <a:r>
              <a:rPr lang="en-US" b="1" i="0" u="none" strike="noStrike" dirty="0">
                <a:solidFill>
                  <a:srgbClr val="D1D5DB"/>
                </a:solidFill>
                <a:effectLst/>
                <a:latin typeface="Söhne"/>
              </a:rPr>
              <a:t>Checking if the Statement is "abort":</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The algorithm raises an exception, signaling that something unexpected happened, and the normal program flow cannot continue.</a:t>
            </a:r>
          </a:p>
          <a:p>
            <a:pPr marL="342900" indent="-342900">
              <a:buFont typeface="+mj-lt"/>
              <a:buAutoNum type="arabicPeriod"/>
            </a:pPr>
            <a:r>
              <a:rPr lang="en-US" b="1" i="0" u="none" strike="noStrike" dirty="0">
                <a:solidFill>
                  <a:srgbClr val="D1D5DB"/>
                </a:solidFill>
                <a:effectLst/>
                <a:latin typeface="Söhne"/>
              </a:rPr>
              <a:t>If Statement is "halt" and Backtracking is Enabled:</a:t>
            </a:r>
            <a:endParaRPr lang="en-US" b="0" i="0" u="none" strike="noStrike" dirty="0">
              <a:solidFill>
                <a:srgbClr val="D1D5DB"/>
              </a:solidFill>
              <a:effectLst/>
              <a:latin typeface="Söhne"/>
            </a:endParaRPr>
          </a:p>
          <a:p>
            <a:pPr lvl="1"/>
            <a:r>
              <a:rPr lang="en-US" b="0" i="0" u="none" strike="noStrike" dirty="0">
                <a:solidFill>
                  <a:srgbClr val="D1D5DB"/>
                </a:solidFill>
                <a:effectLst/>
                <a:latin typeface="Söhne"/>
              </a:rPr>
              <a:t>If backtracking is enabled, meaning the algorithm is exploring different paths:</a:t>
            </a:r>
          </a:p>
          <a:p>
            <a:pPr lvl="2">
              <a:buFont typeface="Courier New" panose="02070309020205020404" pitchFamily="49" charset="0"/>
              <a:buChar char="o"/>
            </a:pPr>
            <a:r>
              <a:rPr lang="en-US" b="0" i="0" u="none" strike="noStrike" dirty="0">
                <a:solidFill>
                  <a:srgbClr val="D1D5DB"/>
                </a:solidFill>
                <a:effectLst/>
                <a:latin typeface="Söhne"/>
              </a:rPr>
              <a:t>It retrieves the top context from the context stack (the most recent calling context) and assigns it to (f, , ).</a:t>
            </a:r>
          </a:p>
          <a:p>
            <a:pPr lvl="2">
              <a:buFont typeface="Courier New" panose="02070309020205020404" pitchFamily="49" charset="0"/>
              <a:buChar char="o"/>
            </a:pPr>
            <a:r>
              <a:rPr lang="en-US" b="0" i="0" u="none" strike="noStrike" dirty="0">
                <a:solidFill>
                  <a:srgbClr val="D1D5DB"/>
                </a:solidFill>
                <a:effectLst/>
                <a:latin typeface="Söhne"/>
              </a:rPr>
              <a:t>It adds the summary of the function f with the accumulated path constraint to the overall summaries.</a:t>
            </a:r>
          </a:p>
          <a:p>
            <a:pPr lvl="1"/>
            <a:r>
              <a:rPr lang="en-US" b="0" i="0" u="none" strike="noStrike" dirty="0">
                <a:solidFill>
                  <a:srgbClr val="D1D5DB"/>
                </a:solidFill>
                <a:effectLst/>
                <a:latin typeface="Söhne"/>
              </a:rPr>
              <a:t>The algorithm then returns and continues with the process of solving path constraints.</a:t>
            </a:r>
          </a:p>
          <a:p>
            <a:pPr marL="342900" indent="-342900">
              <a:buFont typeface="+mj-lt"/>
              <a:buAutoNum type="arabicPeriod"/>
            </a:pPr>
            <a:endParaRPr lang="en-US" b="1" i="0" u="none" strike="noStrike" dirty="0">
              <a:effectLst/>
              <a:latin typeface="Söhne"/>
            </a:endParaRPr>
          </a:p>
        </p:txBody>
      </p:sp>
      <p:pic>
        <p:nvPicPr>
          <p:cNvPr id="4" name="Content Placeholder 3">
            <a:extLst>
              <a:ext uri="{FF2B5EF4-FFF2-40B4-BE49-F238E27FC236}">
                <a16:creationId xmlns:a16="http://schemas.microsoft.com/office/drawing/2014/main" id="{AC4E6EE4-E0A1-8809-7961-5394D17BC009}"/>
              </a:ext>
            </a:extLst>
          </p:cNvPr>
          <p:cNvPicPr>
            <a:picLocks noChangeAspect="1"/>
          </p:cNvPicPr>
          <p:nvPr/>
        </p:nvPicPr>
        <p:blipFill>
          <a:blip r:embed="rId4"/>
          <a:stretch>
            <a:fillRect/>
          </a:stretch>
        </p:blipFill>
        <p:spPr>
          <a:xfrm>
            <a:off x="6319593" y="0"/>
            <a:ext cx="2824407" cy="68470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1777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4C27C9F-C90A-2190-3AED-47F10EA6D159}"/>
              </a:ext>
            </a:extLst>
          </p:cNvPr>
          <p:cNvSpPr>
            <a:spLocks noGrp="1"/>
          </p:cNvSpPr>
          <p:nvPr>
            <p:ph idx="1"/>
          </p:nvPr>
        </p:nvSpPr>
        <p:spPr>
          <a:xfrm>
            <a:off x="236507" y="943795"/>
            <a:ext cx="4510117" cy="5465159"/>
          </a:xfrm>
        </p:spPr>
        <p:txBody>
          <a:bodyPr>
            <a:normAutofit/>
          </a:bodyPr>
          <a:lstStyle/>
          <a:p>
            <a:pPr marL="0" indent="0">
              <a:buNone/>
            </a:pPr>
            <a:r>
              <a:rPr lang="en-US" b="1" i="0" u="sng" strike="noStrike" dirty="0">
                <a:solidFill>
                  <a:srgbClr val="E3E3E3"/>
                </a:solidFill>
                <a:effectLst/>
                <a:latin typeface="Google Sans"/>
              </a:rPr>
              <a:t>Navigating Program Paths: The Role of </a:t>
            </a:r>
            <a:r>
              <a:rPr lang="en-US" b="1" i="0" u="sng" strike="noStrike" dirty="0" err="1">
                <a:solidFill>
                  <a:srgbClr val="E3E3E3"/>
                </a:solidFill>
                <a:effectLst/>
                <a:latin typeface="Google Sans"/>
              </a:rPr>
              <a:t>solve_path_constrn</a:t>
            </a:r>
            <a:endParaRPr lang="en-US" b="0" i="0" u="none" strike="noStrike" dirty="0">
              <a:solidFill>
                <a:srgbClr val="E3E3E3"/>
              </a:solidFill>
              <a:effectLst/>
              <a:latin typeface="Google Sans"/>
            </a:endParaRPr>
          </a:p>
          <a:p>
            <a:r>
              <a:rPr lang="en-US" b="0" i="0" u="none" strike="noStrike" dirty="0">
                <a:solidFill>
                  <a:srgbClr val="E3E3E3"/>
                </a:solidFill>
                <a:effectLst/>
                <a:latin typeface="Google Sans"/>
              </a:rPr>
              <a:t>Purpose: Guides backtracking to explore different program paths.</a:t>
            </a:r>
          </a:p>
          <a:p>
            <a:r>
              <a:rPr lang="en-US" b="0" i="0" u="none" strike="noStrike" dirty="0">
                <a:solidFill>
                  <a:srgbClr val="E3E3E3"/>
                </a:solidFill>
                <a:effectLst/>
                <a:latin typeface="Google Sans"/>
              </a:rPr>
              <a:t>Inputs: Path constraint, stack, backtracking point.</a:t>
            </a:r>
          </a:p>
          <a:p>
            <a:r>
              <a:rPr lang="en-US" b="0" i="0" u="none" strike="noStrike" dirty="0">
                <a:solidFill>
                  <a:srgbClr val="E3E3E3"/>
                </a:solidFill>
                <a:effectLst/>
                <a:latin typeface="Google Sans"/>
              </a:rPr>
              <a:t>Core Steps:</a:t>
            </a:r>
          </a:p>
          <a:p>
            <a:pPr lvl="1">
              <a:buFont typeface="Courier New" panose="02070309020205020404" pitchFamily="49" charset="0"/>
              <a:buChar char="o"/>
            </a:pPr>
            <a:r>
              <a:rPr lang="en-US" b="0" i="0" u="none" strike="noStrike" dirty="0">
                <a:solidFill>
                  <a:srgbClr val="E3E3E3"/>
                </a:solidFill>
                <a:effectLst/>
                <a:latin typeface="Google Sans"/>
              </a:rPr>
              <a:t>Initialization</a:t>
            </a:r>
          </a:p>
          <a:p>
            <a:pPr lvl="1">
              <a:buFont typeface="Courier New" panose="02070309020205020404" pitchFamily="49" charset="0"/>
              <a:buChar char="o"/>
            </a:pPr>
            <a:r>
              <a:rPr lang="en-US" b="0" i="0" u="none" strike="noStrike" dirty="0">
                <a:solidFill>
                  <a:srgbClr val="E3E3E3"/>
                </a:solidFill>
                <a:effectLst/>
                <a:latin typeface="Google Sans"/>
              </a:rPr>
              <a:t>Backtracking loop</a:t>
            </a:r>
          </a:p>
          <a:p>
            <a:pPr lvl="1">
              <a:buFont typeface="Courier New" panose="02070309020205020404" pitchFamily="49" charset="0"/>
              <a:buChar char="o"/>
            </a:pPr>
            <a:r>
              <a:rPr lang="en-US" b="0" i="0" u="none" strike="noStrike" dirty="0">
                <a:solidFill>
                  <a:srgbClr val="E3E3E3"/>
                </a:solidFill>
                <a:effectLst/>
                <a:latin typeface="Google Sans"/>
              </a:rPr>
              <a:t>Function context handling (SMART only)</a:t>
            </a:r>
          </a:p>
          <a:p>
            <a:pPr lvl="1">
              <a:buFont typeface="Courier New" panose="02070309020205020404" pitchFamily="49" charset="0"/>
              <a:buChar char="o"/>
            </a:pPr>
            <a:r>
              <a:rPr lang="en-US" b="0" i="0" u="none" strike="noStrike" dirty="0">
                <a:solidFill>
                  <a:srgbClr val="E3E3E3"/>
                </a:solidFill>
                <a:effectLst/>
                <a:latin typeface="Google Sans"/>
              </a:rPr>
              <a:t>Termination</a:t>
            </a:r>
          </a:p>
          <a:p>
            <a:endParaRPr lang="en-US" dirty="0"/>
          </a:p>
        </p:txBody>
      </p:sp>
      <p:pic>
        <p:nvPicPr>
          <p:cNvPr id="4" name="Content Placeholder 3">
            <a:extLst>
              <a:ext uri="{FF2B5EF4-FFF2-40B4-BE49-F238E27FC236}">
                <a16:creationId xmlns:a16="http://schemas.microsoft.com/office/drawing/2014/main" id="{AA26C635-21CC-1994-85B6-FD27B29C48DB}"/>
              </a:ext>
            </a:extLst>
          </p:cNvPr>
          <p:cNvPicPr>
            <a:picLocks noChangeAspect="1"/>
          </p:cNvPicPr>
          <p:nvPr/>
        </p:nvPicPr>
        <p:blipFill>
          <a:blip r:embed="rId4"/>
          <a:stretch>
            <a:fillRect/>
          </a:stretch>
        </p:blipFill>
        <p:spPr>
          <a:xfrm>
            <a:off x="4888685" y="1845276"/>
            <a:ext cx="4255315" cy="346808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30725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BC72-E33A-614C-6089-ECBDE8E39FC6}"/>
              </a:ext>
            </a:extLst>
          </p:cNvPr>
          <p:cNvSpPr>
            <a:spLocks noGrp="1"/>
          </p:cNvSpPr>
          <p:nvPr>
            <p:ph type="title"/>
          </p:nvPr>
        </p:nvSpPr>
        <p:spPr>
          <a:xfrm>
            <a:off x="474488" y="643465"/>
            <a:ext cx="2809568" cy="5571072"/>
          </a:xfrm>
        </p:spPr>
        <p:txBody>
          <a:bodyPr>
            <a:normAutofit/>
          </a:bodyPr>
          <a:lstStyle/>
          <a:p>
            <a:r>
              <a:rPr lang="en-US" b="0" i="0" u="none" strike="noStrike">
                <a:effectLst/>
                <a:latin typeface="Söhne"/>
              </a:rPr>
              <a:t>Efficiency Comparison: SMART vs. DART</a:t>
            </a:r>
            <a:endParaRPr lang="en-IL" dirty="0"/>
          </a:p>
        </p:txBody>
      </p:sp>
      <p:sp>
        <p:nvSpPr>
          <p:cNvPr id="3" name="Content Placeholder 2">
            <a:extLst>
              <a:ext uri="{FF2B5EF4-FFF2-40B4-BE49-F238E27FC236}">
                <a16:creationId xmlns:a16="http://schemas.microsoft.com/office/drawing/2014/main" id="{3479C694-6193-51A0-88E0-8BEF5C9EA297}"/>
              </a:ext>
            </a:extLst>
          </p:cNvPr>
          <p:cNvSpPr>
            <a:spLocks noGrp="1"/>
          </p:cNvSpPr>
          <p:nvPr>
            <p:ph idx="1"/>
          </p:nvPr>
        </p:nvSpPr>
        <p:spPr>
          <a:xfrm>
            <a:off x="3532237" y="643464"/>
            <a:ext cx="5129162" cy="3731891"/>
          </a:xfrm>
        </p:spPr>
        <p:txBody>
          <a:bodyPr>
            <a:normAutofit/>
          </a:bodyPr>
          <a:lstStyle/>
          <a:p>
            <a:r>
              <a:rPr lang="en-US"/>
              <a:t>The time complexity of the Fibonacci code using SMART is linear (O(n)), while the time complexity using DART would be exponential (O(2^n)). SMART efficiently handles the recursive nature of the Fibonacci code by leveraging function summaries and compositional reasoning, resulting in a linear exploration of feasible paths. In contrast, DART, without the benefits of compositional reasoning, tends to explore an exponential number of paths, making it less efficient for recursive programs.</a:t>
            </a:r>
            <a:endParaRPr lang="en-IL" dirty="0"/>
          </a:p>
        </p:txBody>
      </p:sp>
      <p:pic>
        <p:nvPicPr>
          <p:cNvPr id="4" name="Picture 3">
            <a:extLst>
              <a:ext uri="{FF2B5EF4-FFF2-40B4-BE49-F238E27FC236}">
                <a16:creationId xmlns:a16="http://schemas.microsoft.com/office/drawing/2014/main" id="{B9EE2338-C37F-0C5F-19BF-3AFA18C8DAAE}"/>
              </a:ext>
            </a:extLst>
          </p:cNvPr>
          <p:cNvPicPr>
            <a:picLocks noChangeAspect="1"/>
          </p:cNvPicPr>
          <p:nvPr/>
        </p:nvPicPr>
        <p:blipFill>
          <a:blip r:embed="rId3"/>
          <a:stretch>
            <a:fillRect/>
          </a:stretch>
        </p:blipFill>
        <p:spPr>
          <a:xfrm>
            <a:off x="3532239" y="4551443"/>
            <a:ext cx="5129161" cy="16541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8393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C3AA-76C3-FE22-4411-0B52B1256F8C}"/>
              </a:ext>
            </a:extLst>
          </p:cNvPr>
          <p:cNvSpPr>
            <a:spLocks noGrp="1"/>
          </p:cNvSpPr>
          <p:nvPr>
            <p:ph type="title"/>
          </p:nvPr>
        </p:nvSpPr>
        <p:spPr>
          <a:xfrm>
            <a:off x="5899354" y="643463"/>
            <a:ext cx="2780072" cy="1608124"/>
          </a:xfrm>
        </p:spPr>
        <p:txBody>
          <a:bodyPr>
            <a:normAutofit fontScale="90000"/>
          </a:bodyPr>
          <a:lstStyle/>
          <a:p>
            <a:r>
              <a:rPr lang="en-US" b="0" i="0" u="none" strike="noStrike">
                <a:effectLst/>
                <a:latin typeface="Google Sans"/>
              </a:rPr>
              <a:t>The Problem - Introducing the Challenge</a:t>
            </a:r>
            <a:endParaRPr lang="en-IL" dirty="0"/>
          </a:p>
        </p:txBody>
      </p:sp>
      <p:pic>
        <p:nvPicPr>
          <p:cNvPr id="5" name="Picture 4" descr="Solo journey">
            <a:extLst>
              <a:ext uri="{FF2B5EF4-FFF2-40B4-BE49-F238E27FC236}">
                <a16:creationId xmlns:a16="http://schemas.microsoft.com/office/drawing/2014/main" id="{7643B6B9-7A7D-32B5-5562-1174FE7CBD6E}"/>
              </a:ext>
            </a:extLst>
          </p:cNvPr>
          <p:cNvPicPr>
            <a:picLocks noChangeAspect="1"/>
          </p:cNvPicPr>
          <p:nvPr/>
        </p:nvPicPr>
        <p:blipFill rotWithShape="1">
          <a:blip r:embed="rId4"/>
          <a:srcRect l="23441" r="14609"/>
          <a:stretch/>
        </p:blipFill>
        <p:spPr>
          <a:xfrm>
            <a:off x="20" y="975"/>
            <a:ext cx="5664688" cy="6858000"/>
          </a:xfrm>
          <a:prstGeom prst="rect">
            <a:avLst/>
          </a:prstGeom>
        </p:spPr>
      </p:pic>
      <p:sp>
        <p:nvSpPr>
          <p:cNvPr id="3" name="Content Placeholder 2">
            <a:extLst>
              <a:ext uri="{FF2B5EF4-FFF2-40B4-BE49-F238E27FC236}">
                <a16:creationId xmlns:a16="http://schemas.microsoft.com/office/drawing/2014/main" id="{3F255BE1-B591-6618-E235-92E4E9F298E8}"/>
              </a:ext>
            </a:extLst>
          </p:cNvPr>
          <p:cNvSpPr>
            <a:spLocks noGrp="1"/>
          </p:cNvSpPr>
          <p:nvPr>
            <p:ph idx="1"/>
          </p:nvPr>
        </p:nvSpPr>
        <p:spPr>
          <a:xfrm>
            <a:off x="5899354" y="2251587"/>
            <a:ext cx="2780072" cy="3972232"/>
          </a:xfrm>
        </p:spPr>
        <p:txBody>
          <a:bodyPr>
            <a:normAutofit/>
          </a:bodyPr>
          <a:lstStyle/>
          <a:p>
            <a:pPr>
              <a:buFont typeface="Arial" panose="020B0604020202020204" pitchFamily="34" charset="0"/>
              <a:buChar char="•"/>
            </a:pPr>
            <a:r>
              <a:rPr lang="en-US" b="0" i="0" u="none" strike="noStrike" dirty="0">
                <a:effectLst/>
                <a:latin typeface="Google Sans"/>
              </a:rPr>
              <a:t>Testing the </a:t>
            </a:r>
            <a:r>
              <a:rPr lang="en-US" dirty="0">
                <a:latin typeface="Google Sans"/>
              </a:rPr>
              <a:t>maze-like </a:t>
            </a:r>
            <a:r>
              <a:rPr lang="en-US" b="0" i="0" u="none" strike="noStrike" dirty="0">
                <a:effectLst/>
                <a:latin typeface="Google Sans"/>
              </a:rPr>
              <a:t>complexity of large software programs has been a major hurdle. Techniques like DART(Directed Automated Random Testing) aim to explore all possible execution paths, but for intricate programs, this becomes a slow and inefficient maze run.</a:t>
            </a:r>
            <a:endParaRPr lang="en-IL" dirty="0"/>
          </a:p>
        </p:txBody>
      </p:sp>
    </p:spTree>
    <p:extLst>
      <p:ext uri="{BB962C8B-B14F-4D97-AF65-F5344CB8AC3E}">
        <p14:creationId xmlns:p14="http://schemas.microsoft.com/office/powerpoint/2010/main" val="1401245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F0DC-DA40-E9A6-6D98-6A31164F259F}"/>
              </a:ext>
            </a:extLst>
          </p:cNvPr>
          <p:cNvSpPr>
            <a:spLocks noGrp="1"/>
          </p:cNvSpPr>
          <p:nvPr>
            <p:ph type="title"/>
          </p:nvPr>
        </p:nvSpPr>
        <p:spPr>
          <a:xfrm>
            <a:off x="457200" y="571499"/>
            <a:ext cx="7772400" cy="1059793"/>
          </a:xfrm>
        </p:spPr>
        <p:txBody>
          <a:bodyPr>
            <a:normAutofit fontScale="90000"/>
          </a:bodyPr>
          <a:lstStyle/>
          <a:p>
            <a:pPr algn="ctr"/>
            <a:r>
              <a:rPr lang="en-US" b="0" i="0" u="none" strike="noStrike" dirty="0">
                <a:solidFill>
                  <a:srgbClr val="E3E3E3"/>
                </a:solidFill>
                <a:effectLst/>
                <a:latin typeface="Google Sans"/>
              </a:rPr>
              <a:t>Beyond SMART: Exploring the Horizon of Testing Efficiency</a:t>
            </a:r>
            <a:br>
              <a:rPr lang="en-US" b="0" i="0" u="none" strike="noStrike" dirty="0">
                <a:solidFill>
                  <a:srgbClr val="E3E3E3"/>
                </a:solidFill>
                <a:effectLst/>
                <a:latin typeface="Google Sans"/>
              </a:rPr>
            </a:br>
            <a:endParaRPr lang="en-IL" dirty="0"/>
          </a:p>
        </p:txBody>
      </p:sp>
      <p:sp>
        <p:nvSpPr>
          <p:cNvPr id="3" name="Content Placeholder 2">
            <a:extLst>
              <a:ext uri="{FF2B5EF4-FFF2-40B4-BE49-F238E27FC236}">
                <a16:creationId xmlns:a16="http://schemas.microsoft.com/office/drawing/2014/main" id="{DF559D5E-D903-F1D2-E6BB-74AE5EF00A41}"/>
              </a:ext>
            </a:extLst>
          </p:cNvPr>
          <p:cNvSpPr>
            <a:spLocks noGrp="1"/>
          </p:cNvSpPr>
          <p:nvPr>
            <p:ph idx="1"/>
          </p:nvPr>
        </p:nvSpPr>
        <p:spPr>
          <a:xfrm>
            <a:off x="486979" y="2527736"/>
            <a:ext cx="3856421" cy="2681891"/>
          </a:xfrm>
        </p:spPr>
        <p:txBody>
          <a:bodyPr/>
          <a:lstStyle/>
          <a:p>
            <a:r>
              <a:rPr lang="en-US" b="0" i="0" u="none" strike="noStrike" dirty="0">
                <a:solidFill>
                  <a:srgbClr val="E3E3E3"/>
                </a:solidFill>
                <a:effectLst/>
                <a:latin typeface="Google Sans"/>
              </a:rPr>
              <a:t>Imagine capturing program behavior even more concisely. Loop invariants could summarize repeated patterns, leading to fewer exploration steps and faster test generation.</a:t>
            </a:r>
            <a:endParaRPr lang="en-IL" dirty="0"/>
          </a:p>
        </p:txBody>
      </p:sp>
      <p:sp>
        <p:nvSpPr>
          <p:cNvPr id="5" name="Content Placeholder 2">
            <a:extLst>
              <a:ext uri="{FF2B5EF4-FFF2-40B4-BE49-F238E27FC236}">
                <a16:creationId xmlns:a16="http://schemas.microsoft.com/office/drawing/2014/main" id="{6602FDF2-1A0A-57F8-9043-E41D70A3D277}"/>
              </a:ext>
            </a:extLst>
          </p:cNvPr>
          <p:cNvSpPr>
            <a:spLocks noGrp="1"/>
          </p:cNvSpPr>
          <p:nvPr>
            <p:ph idx="1"/>
          </p:nvPr>
        </p:nvSpPr>
        <p:spPr>
          <a:xfrm>
            <a:off x="4830379" y="2527735"/>
            <a:ext cx="3856421" cy="2778236"/>
          </a:xfrm>
        </p:spPr>
        <p:txBody>
          <a:bodyPr/>
          <a:lstStyle/>
          <a:p>
            <a:r>
              <a:rPr lang="en-US" b="0" i="0" u="none" strike="noStrike" dirty="0">
                <a:solidFill>
                  <a:srgbClr val="E3E3E3"/>
                </a:solidFill>
                <a:effectLst/>
                <a:latin typeface="Google Sans"/>
              </a:rPr>
              <a:t>Picture AI algorithms learning from execution traces and suggesting unexplored paths with high bug potential. This dynamic adaptation could identify subtle bugs missed by traditional approaches.</a:t>
            </a:r>
            <a:endParaRPr lang="en-IL" dirty="0"/>
          </a:p>
        </p:txBody>
      </p:sp>
      <p:sp>
        <p:nvSpPr>
          <p:cNvPr id="7" name="Title 1">
            <a:extLst>
              <a:ext uri="{FF2B5EF4-FFF2-40B4-BE49-F238E27FC236}">
                <a16:creationId xmlns:a16="http://schemas.microsoft.com/office/drawing/2014/main" id="{5ADB4CE3-D244-40DB-CF32-CFFDEDA32101}"/>
              </a:ext>
            </a:extLst>
          </p:cNvPr>
          <p:cNvSpPr>
            <a:spLocks noGrp="1"/>
          </p:cNvSpPr>
          <p:nvPr>
            <p:ph type="title"/>
          </p:nvPr>
        </p:nvSpPr>
        <p:spPr>
          <a:xfrm>
            <a:off x="418224" y="1954165"/>
            <a:ext cx="3886200" cy="1059793"/>
          </a:xfrm>
        </p:spPr>
        <p:txBody>
          <a:bodyPr>
            <a:normAutofit/>
          </a:bodyPr>
          <a:lstStyle/>
          <a:p>
            <a:pPr algn="ctr"/>
            <a:r>
              <a:rPr lang="en-US" b="0" i="0" u="none" strike="noStrike" dirty="0">
                <a:solidFill>
                  <a:srgbClr val="E3E3E3"/>
                </a:solidFill>
                <a:effectLst/>
                <a:latin typeface="Google Sans"/>
              </a:rPr>
              <a:t>Advanced Summarization</a:t>
            </a:r>
            <a:endParaRPr lang="en-IL" dirty="0"/>
          </a:p>
        </p:txBody>
      </p:sp>
      <p:sp>
        <p:nvSpPr>
          <p:cNvPr id="9" name="Title 1">
            <a:extLst>
              <a:ext uri="{FF2B5EF4-FFF2-40B4-BE49-F238E27FC236}">
                <a16:creationId xmlns:a16="http://schemas.microsoft.com/office/drawing/2014/main" id="{4EA9E90B-6CCA-5781-39D8-00DA98F9F4A4}"/>
              </a:ext>
            </a:extLst>
          </p:cNvPr>
          <p:cNvSpPr>
            <a:spLocks noGrp="1"/>
          </p:cNvSpPr>
          <p:nvPr>
            <p:ph type="title"/>
          </p:nvPr>
        </p:nvSpPr>
        <p:spPr>
          <a:xfrm>
            <a:off x="4756184" y="1954164"/>
            <a:ext cx="3886200" cy="1059793"/>
          </a:xfrm>
        </p:spPr>
        <p:txBody>
          <a:bodyPr>
            <a:normAutofit/>
          </a:bodyPr>
          <a:lstStyle/>
          <a:p>
            <a:pPr algn="ctr"/>
            <a:r>
              <a:rPr lang="en-US" b="0" i="0" u="none" strike="noStrike" dirty="0">
                <a:solidFill>
                  <a:srgbClr val="E3E3E3"/>
                </a:solidFill>
                <a:effectLst/>
                <a:latin typeface="Google Sans"/>
              </a:rPr>
              <a:t>Machine Learning Integration:</a:t>
            </a:r>
            <a:endParaRPr lang="en-IL" dirty="0"/>
          </a:p>
        </p:txBody>
      </p:sp>
      <p:sp>
        <p:nvSpPr>
          <p:cNvPr id="11" name="Content Placeholder 2">
            <a:extLst>
              <a:ext uri="{FF2B5EF4-FFF2-40B4-BE49-F238E27FC236}">
                <a16:creationId xmlns:a16="http://schemas.microsoft.com/office/drawing/2014/main" id="{D65416DB-62F4-35ED-C35F-ABF2EF76EF5A}"/>
              </a:ext>
            </a:extLst>
          </p:cNvPr>
          <p:cNvSpPr>
            <a:spLocks noGrp="1"/>
          </p:cNvSpPr>
          <p:nvPr>
            <p:ph idx="1"/>
          </p:nvPr>
        </p:nvSpPr>
        <p:spPr>
          <a:xfrm>
            <a:off x="427419" y="1057721"/>
            <a:ext cx="8259381" cy="1059793"/>
          </a:xfrm>
        </p:spPr>
        <p:txBody>
          <a:bodyPr/>
          <a:lstStyle/>
          <a:p>
            <a:r>
              <a:rPr lang="en-US" b="0" i="0" u="none" strike="noStrike" dirty="0">
                <a:solidFill>
                  <a:srgbClr val="E3E3E3"/>
                </a:solidFill>
                <a:effectLst/>
                <a:latin typeface="Google Sans"/>
              </a:rPr>
              <a:t>While SMART represents a major leap forward, the quest for even more efficient and effective automated testing remains ongoing.</a:t>
            </a:r>
            <a:endParaRPr lang="en-IL" dirty="0"/>
          </a:p>
        </p:txBody>
      </p:sp>
      <p:pic>
        <p:nvPicPr>
          <p:cNvPr id="13" name="Picture 12">
            <a:extLst>
              <a:ext uri="{FF2B5EF4-FFF2-40B4-BE49-F238E27FC236}">
                <a16:creationId xmlns:a16="http://schemas.microsoft.com/office/drawing/2014/main" id="{33838812-F22E-4308-B973-A24161AB031A}"/>
              </a:ext>
            </a:extLst>
          </p:cNvPr>
          <p:cNvPicPr>
            <a:picLocks noChangeAspect="1"/>
          </p:cNvPicPr>
          <p:nvPr/>
        </p:nvPicPr>
        <p:blipFill>
          <a:blip r:embed="rId3"/>
          <a:stretch>
            <a:fillRect/>
          </a:stretch>
        </p:blipFill>
        <p:spPr>
          <a:xfrm>
            <a:off x="5449430" y="4898794"/>
            <a:ext cx="2904104" cy="1870440"/>
          </a:xfrm>
          <a:prstGeom prst="rect">
            <a:avLst/>
          </a:prstGeom>
        </p:spPr>
      </p:pic>
      <p:pic>
        <p:nvPicPr>
          <p:cNvPr id="4" name="Picture 3">
            <a:extLst>
              <a:ext uri="{FF2B5EF4-FFF2-40B4-BE49-F238E27FC236}">
                <a16:creationId xmlns:a16="http://schemas.microsoft.com/office/drawing/2014/main" id="{E0C2A4AE-0642-9802-2D41-4A6A741421CE}"/>
              </a:ext>
            </a:extLst>
          </p:cNvPr>
          <p:cNvPicPr>
            <a:picLocks noChangeAspect="1"/>
          </p:cNvPicPr>
          <p:nvPr/>
        </p:nvPicPr>
        <p:blipFill>
          <a:blip r:embed="rId4"/>
          <a:stretch>
            <a:fillRect/>
          </a:stretch>
        </p:blipFill>
        <p:spPr>
          <a:xfrm>
            <a:off x="347449" y="5089953"/>
            <a:ext cx="4408735" cy="1059792"/>
          </a:xfrm>
          <a:prstGeom prst="rect">
            <a:avLst/>
          </a:prstGeom>
        </p:spPr>
      </p:pic>
    </p:spTree>
    <p:extLst>
      <p:ext uri="{BB962C8B-B14F-4D97-AF65-F5344CB8AC3E}">
        <p14:creationId xmlns:p14="http://schemas.microsoft.com/office/powerpoint/2010/main" val="2421250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FCD4D-F371-F48A-0C44-BCFEC7E902A4}"/>
              </a:ext>
            </a:extLst>
          </p:cNvPr>
          <p:cNvPicPr>
            <a:picLocks noChangeAspect="1"/>
          </p:cNvPicPr>
          <p:nvPr/>
        </p:nvPicPr>
        <p:blipFill rotWithShape="1">
          <a:blip r:embed="rId3"/>
          <a:srcRect t="10259" r="-1" b="16428"/>
          <a:stretch/>
        </p:blipFill>
        <p:spPr>
          <a:xfrm>
            <a:off x="20" y="10"/>
            <a:ext cx="9143980" cy="6857990"/>
          </a:xfrm>
          <a:prstGeom prst="rect">
            <a:avLst/>
          </a:prstGeom>
        </p:spPr>
      </p:pic>
      <p:pic>
        <p:nvPicPr>
          <p:cNvPr id="10" name="Picture 9">
            <a:extLst>
              <a:ext uri="{FF2B5EF4-FFF2-40B4-BE49-F238E27FC236}">
                <a16:creationId xmlns:a16="http://schemas.microsoft.com/office/drawing/2014/main" id="{0C8B7D16-051E-4562-B872-ABF369C457C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12"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387349" y="-18309"/>
            <a:ext cx="8369301"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40122CF-FDF4-5792-E9DD-B5CAE85E982F}"/>
              </a:ext>
            </a:extLst>
          </p:cNvPr>
          <p:cNvSpPr>
            <a:spLocks noGrp="1"/>
          </p:cNvSpPr>
          <p:nvPr>
            <p:ph type="title"/>
          </p:nvPr>
        </p:nvSpPr>
        <p:spPr>
          <a:xfrm>
            <a:off x="1035050" y="838200"/>
            <a:ext cx="7077869" cy="1227667"/>
          </a:xfrm>
        </p:spPr>
        <p:txBody>
          <a:bodyPr>
            <a:normAutofit/>
          </a:bodyPr>
          <a:lstStyle/>
          <a:p>
            <a:r>
              <a:rPr lang="en-US" dirty="0"/>
              <a:t>Summary</a:t>
            </a:r>
            <a:endParaRPr lang="en-IL" dirty="0"/>
          </a:p>
        </p:txBody>
      </p:sp>
      <p:sp>
        <p:nvSpPr>
          <p:cNvPr id="3" name="Content Placeholder 2">
            <a:extLst>
              <a:ext uri="{FF2B5EF4-FFF2-40B4-BE49-F238E27FC236}">
                <a16:creationId xmlns:a16="http://schemas.microsoft.com/office/drawing/2014/main" id="{B8EEB6D1-89C8-9819-B729-EF88F08B216A}"/>
              </a:ext>
            </a:extLst>
          </p:cNvPr>
          <p:cNvSpPr>
            <a:spLocks noGrp="1"/>
          </p:cNvSpPr>
          <p:nvPr>
            <p:ph idx="1"/>
          </p:nvPr>
        </p:nvSpPr>
        <p:spPr>
          <a:xfrm>
            <a:off x="1035050" y="2006601"/>
            <a:ext cx="7077869" cy="3784600"/>
          </a:xfrm>
        </p:spPr>
        <p:txBody>
          <a:bodyPr>
            <a:normAutofit/>
          </a:bodyPr>
          <a:lstStyle/>
          <a:p>
            <a:pPr>
              <a:lnSpc>
                <a:spcPct val="90000"/>
              </a:lnSpc>
              <a:buFont typeface="Arial" panose="020B0604020202020204" pitchFamily="34" charset="0"/>
              <a:buChar char="•"/>
            </a:pPr>
            <a:r>
              <a:rPr lang="en-US" b="1" i="0" u="none" strike="noStrike" dirty="0">
                <a:effectLst/>
                <a:latin typeface="Google Sans"/>
              </a:rPr>
              <a:t>DART</a:t>
            </a:r>
            <a:r>
              <a:rPr lang="en-US" b="0" i="0" u="none" strike="noStrike" dirty="0">
                <a:effectLst/>
                <a:latin typeface="Google Sans"/>
              </a:rPr>
              <a:t>:</a:t>
            </a:r>
          </a:p>
          <a:p>
            <a:pPr lvl="1">
              <a:lnSpc>
                <a:spcPct val="90000"/>
              </a:lnSpc>
              <a:buFont typeface="Courier New" panose="02070309020205020404" pitchFamily="49" charset="0"/>
              <a:buChar char="o"/>
            </a:pPr>
            <a:r>
              <a:rPr lang="en-US" b="0" i="0" u="none" strike="noStrike" dirty="0">
                <a:effectLst/>
                <a:latin typeface="Google Sans"/>
              </a:rPr>
              <a:t>Promising test generation tool, combining static and dynamic analysis.</a:t>
            </a:r>
          </a:p>
          <a:p>
            <a:pPr lvl="1">
              <a:lnSpc>
                <a:spcPct val="90000"/>
              </a:lnSpc>
              <a:buFont typeface="Courier New" panose="02070309020205020404" pitchFamily="49" charset="0"/>
              <a:buChar char="o"/>
            </a:pPr>
            <a:r>
              <a:rPr lang="en-US" b="0" i="0" u="none" strike="noStrike" dirty="0">
                <a:effectLst/>
                <a:latin typeface="Google Sans"/>
              </a:rPr>
              <a:t>Challenges:</a:t>
            </a:r>
          </a:p>
          <a:p>
            <a:pPr lvl="2">
              <a:lnSpc>
                <a:spcPct val="90000"/>
              </a:lnSpc>
              <a:buFont typeface="Wingdings" pitchFamily="2" charset="2"/>
              <a:buChar char="§"/>
            </a:pPr>
            <a:r>
              <a:rPr lang="en-US" b="0" i="0" u="none" strike="noStrike" dirty="0">
                <a:effectLst/>
                <a:latin typeface="Google Sans"/>
              </a:rPr>
              <a:t>Limited by symbolic reasoning capabilities.</a:t>
            </a:r>
          </a:p>
          <a:p>
            <a:pPr lvl="2">
              <a:lnSpc>
                <a:spcPct val="90000"/>
              </a:lnSpc>
              <a:buFont typeface="Wingdings" pitchFamily="2" charset="2"/>
              <a:buChar char="§"/>
            </a:pPr>
            <a:r>
              <a:rPr lang="en-US" b="0" i="0" u="none" strike="noStrike" dirty="0">
                <a:effectLst/>
                <a:latin typeface="Google Sans"/>
              </a:rPr>
              <a:t>Suffers from "path explosion" for complex programs.</a:t>
            </a:r>
          </a:p>
          <a:p>
            <a:pPr>
              <a:lnSpc>
                <a:spcPct val="90000"/>
              </a:lnSpc>
            </a:pPr>
            <a:r>
              <a:rPr lang="en-US" b="1" i="0" u="none" strike="noStrike" dirty="0">
                <a:effectLst/>
                <a:latin typeface="Google Sans"/>
              </a:rPr>
              <a:t>SMART</a:t>
            </a:r>
            <a:r>
              <a:rPr lang="en-US" b="0" i="0" u="none" strike="noStrike" dirty="0">
                <a:effectLst/>
                <a:latin typeface="Google Sans"/>
              </a:rPr>
              <a:t> addresses the path explosion problem:</a:t>
            </a:r>
          </a:p>
          <a:p>
            <a:pPr lvl="1">
              <a:lnSpc>
                <a:spcPct val="90000"/>
              </a:lnSpc>
              <a:buFont typeface="Courier New" panose="02070309020205020404" pitchFamily="49" charset="0"/>
              <a:buChar char="o"/>
            </a:pPr>
            <a:r>
              <a:rPr lang="en-US" b="0" i="0" u="none" strike="noStrike" dirty="0">
                <a:effectLst/>
                <a:latin typeface="Google Sans"/>
              </a:rPr>
              <a:t>Analyzes paths compositionally, reducing overall exploration.</a:t>
            </a:r>
          </a:p>
          <a:p>
            <a:pPr lvl="1">
              <a:lnSpc>
                <a:spcPct val="90000"/>
              </a:lnSpc>
              <a:buFont typeface="Courier New" panose="02070309020205020404" pitchFamily="49" charset="0"/>
              <a:buChar char="o"/>
            </a:pPr>
            <a:r>
              <a:rPr lang="en-US" b="0" i="0" u="none" strike="noStrike" dirty="0">
                <a:effectLst/>
                <a:latin typeface="Google Sans"/>
              </a:rPr>
              <a:t>Maintains full path coverage without sacrificing soundness (no false alarms).</a:t>
            </a:r>
          </a:p>
          <a:p>
            <a:pPr lvl="1">
              <a:lnSpc>
                <a:spcPct val="90000"/>
              </a:lnSpc>
              <a:buFont typeface="Courier New" panose="02070309020205020404" pitchFamily="49" charset="0"/>
              <a:buChar char="o"/>
            </a:pPr>
            <a:r>
              <a:rPr lang="en-US" b="0" i="0" u="none" strike="noStrike" dirty="0">
                <a:effectLst/>
                <a:latin typeface="Google Sans"/>
              </a:rPr>
              <a:t>Leverages function summaries for efficiency.</a:t>
            </a:r>
            <a:r>
              <a:rPr lang="en-US" dirty="0"/>
              <a:t/>
            </a:r>
            <a:br>
              <a:rPr lang="en-US" dirty="0"/>
            </a:br>
            <a:endParaRPr lang="en-IL" dirty="0"/>
          </a:p>
        </p:txBody>
      </p:sp>
    </p:spTree>
    <p:extLst>
      <p:ext uri="{BB962C8B-B14F-4D97-AF65-F5344CB8AC3E}">
        <p14:creationId xmlns:p14="http://schemas.microsoft.com/office/powerpoint/2010/main" val="300314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s in a line and one question mark is lit">
            <a:extLst>
              <a:ext uri="{FF2B5EF4-FFF2-40B4-BE49-F238E27FC236}">
                <a16:creationId xmlns:a16="http://schemas.microsoft.com/office/drawing/2014/main" id="{F36897DF-2E7C-1EF5-4293-A2DCEFDF07BB}"/>
              </a:ext>
            </a:extLst>
          </p:cNvPr>
          <p:cNvPicPr>
            <a:picLocks noChangeAspect="1"/>
          </p:cNvPicPr>
          <p:nvPr/>
        </p:nvPicPr>
        <p:blipFill rotWithShape="1">
          <a:blip r:embed="rId3">
            <a:alphaModFix amt="35000"/>
          </a:blip>
          <a:srcRect r="10999" b="-1"/>
          <a:stretch/>
        </p:blipFill>
        <p:spPr>
          <a:xfrm>
            <a:off x="20" y="10"/>
            <a:ext cx="9143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2" name="Title 1">
            <a:extLst>
              <a:ext uri="{FF2B5EF4-FFF2-40B4-BE49-F238E27FC236}">
                <a16:creationId xmlns:a16="http://schemas.microsoft.com/office/drawing/2014/main" id="{2BDA0A19-CE71-3E20-438C-458990258BB8}"/>
              </a:ext>
            </a:extLst>
          </p:cNvPr>
          <p:cNvSpPr>
            <a:spLocks noGrp="1"/>
          </p:cNvSpPr>
          <p:nvPr>
            <p:ph type="title"/>
          </p:nvPr>
        </p:nvSpPr>
        <p:spPr>
          <a:xfrm>
            <a:off x="2971799" y="1964267"/>
            <a:ext cx="5398294" cy="2421464"/>
          </a:xfrm>
        </p:spPr>
        <p:txBody>
          <a:bodyPr vert="horz" lIns="91440" tIns="45720" rIns="91440" bIns="45720" rtlCol="0" anchor="b">
            <a:normAutofit/>
          </a:bodyPr>
          <a:lstStyle/>
          <a:p>
            <a:pPr algn="r"/>
            <a:r>
              <a:rPr lang="en-US" sz="4800" dirty="0"/>
              <a:t>Questions?</a:t>
            </a:r>
          </a:p>
        </p:txBody>
      </p:sp>
    </p:spTree>
    <p:extLst>
      <p:ext uri="{BB962C8B-B14F-4D97-AF65-F5344CB8AC3E}">
        <p14:creationId xmlns:p14="http://schemas.microsoft.com/office/powerpoint/2010/main" val="2510656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BEA9AF1-EF35-4EC4-862B-93C14919B56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pic>
        <p:nvPicPr>
          <p:cNvPr id="3" name="Picture 2">
            <a:extLst>
              <a:ext uri="{FF2B5EF4-FFF2-40B4-BE49-F238E27FC236}">
                <a16:creationId xmlns:a16="http://schemas.microsoft.com/office/drawing/2014/main" id="{268B1E33-4F7F-A79B-1423-3BCF3880343D}"/>
              </a:ext>
            </a:extLst>
          </p:cNvPr>
          <p:cNvPicPr>
            <a:picLocks noChangeAspect="1"/>
          </p:cNvPicPr>
          <p:nvPr/>
        </p:nvPicPr>
        <p:blipFill rotWithShape="1">
          <a:blip r:embed="rId4"/>
          <a:srcRect/>
          <a:stretch/>
        </p:blipFill>
        <p:spPr>
          <a:xfrm>
            <a:off x="20" y="10"/>
            <a:ext cx="9143980" cy="6857990"/>
          </a:xfrm>
          <a:prstGeom prst="rect">
            <a:avLst/>
          </a:prstGeom>
        </p:spPr>
      </p:pic>
    </p:spTree>
    <p:extLst>
      <p:ext uri="{BB962C8B-B14F-4D97-AF65-F5344CB8AC3E}">
        <p14:creationId xmlns:p14="http://schemas.microsoft.com/office/powerpoint/2010/main" val="356434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56A0-8FA6-8F34-311A-E1C5606229AB}"/>
              </a:ext>
            </a:extLst>
          </p:cNvPr>
          <p:cNvSpPr>
            <a:spLocks noGrp="1"/>
          </p:cNvSpPr>
          <p:nvPr>
            <p:ph type="title"/>
          </p:nvPr>
        </p:nvSpPr>
        <p:spPr>
          <a:xfrm>
            <a:off x="3716593" y="639097"/>
            <a:ext cx="4944806" cy="1612490"/>
          </a:xfrm>
        </p:spPr>
        <p:txBody>
          <a:bodyPr>
            <a:normAutofit/>
          </a:bodyPr>
          <a:lstStyle/>
          <a:p>
            <a:r>
              <a:rPr lang="en-US" b="0" i="0" u="none" strike="noStrike">
                <a:effectLst/>
                <a:latin typeface="Google Sans"/>
              </a:rPr>
              <a:t>SMART: A Smarter Way to Test</a:t>
            </a:r>
            <a:endParaRPr lang="en-IL" dirty="0"/>
          </a:p>
        </p:txBody>
      </p:sp>
      <p:pic>
        <p:nvPicPr>
          <p:cNvPr id="5" name="Picture 4" descr="Light bulb on yellow background with sketched light beams and cord">
            <a:extLst>
              <a:ext uri="{FF2B5EF4-FFF2-40B4-BE49-F238E27FC236}">
                <a16:creationId xmlns:a16="http://schemas.microsoft.com/office/drawing/2014/main" id="{033068B8-DAB0-D951-62C1-FD977F445F1F}"/>
              </a:ext>
            </a:extLst>
          </p:cNvPr>
          <p:cNvPicPr>
            <a:picLocks noChangeAspect="1"/>
          </p:cNvPicPr>
          <p:nvPr/>
        </p:nvPicPr>
        <p:blipFill rotWithShape="1">
          <a:blip r:embed="rId4"/>
          <a:srcRect l="56539" r="12281"/>
          <a:stretch/>
        </p:blipFill>
        <p:spPr>
          <a:xfrm>
            <a:off x="20" y="975"/>
            <a:ext cx="3476986" cy="6858000"/>
          </a:xfrm>
          <a:prstGeom prst="rect">
            <a:avLst/>
          </a:prstGeom>
        </p:spPr>
      </p:pic>
      <p:sp>
        <p:nvSpPr>
          <p:cNvPr id="3" name="Content Placeholder 2">
            <a:extLst>
              <a:ext uri="{FF2B5EF4-FFF2-40B4-BE49-F238E27FC236}">
                <a16:creationId xmlns:a16="http://schemas.microsoft.com/office/drawing/2014/main" id="{1A2CE467-ACD4-ED15-8956-2AAA704A6A6F}"/>
              </a:ext>
            </a:extLst>
          </p:cNvPr>
          <p:cNvSpPr>
            <a:spLocks noGrp="1"/>
          </p:cNvSpPr>
          <p:nvPr>
            <p:ph idx="1"/>
          </p:nvPr>
        </p:nvSpPr>
        <p:spPr>
          <a:xfrm>
            <a:off x="3716593" y="2251587"/>
            <a:ext cx="4944806" cy="3972232"/>
          </a:xfrm>
        </p:spPr>
        <p:txBody>
          <a:bodyPr>
            <a:normAutofit/>
          </a:bodyPr>
          <a:lstStyle/>
          <a:p>
            <a:r>
              <a:rPr lang="en-US" b="0" i="0" u="none" strike="noStrike" dirty="0">
                <a:effectLst/>
                <a:latin typeface="Google Sans"/>
              </a:rPr>
              <a:t>SMART(Systematic Modular Automated Random Testing) takes a different approach. Instead of tackling the whole maze at once, it breaks it down into smaller, manageable sections like rooms (functions).</a:t>
            </a:r>
          </a:p>
          <a:p>
            <a:r>
              <a:rPr lang="en-US" b="0" i="0" u="none" strike="noStrike" dirty="0">
                <a:effectLst/>
                <a:latin typeface="Google Sans"/>
              </a:rPr>
              <a:t>SMART tests each function individually, capturing its behavior like a "functional blueprint" – a summary of required inputs and guaranteed outputs. These blueprints are then cleverly reused during the exploration of broader program sections, saving time and effort.</a:t>
            </a:r>
            <a:endParaRPr lang="en-IL" dirty="0"/>
          </a:p>
        </p:txBody>
      </p:sp>
    </p:spTree>
    <p:extLst>
      <p:ext uri="{BB962C8B-B14F-4D97-AF65-F5344CB8AC3E}">
        <p14:creationId xmlns:p14="http://schemas.microsoft.com/office/powerpoint/2010/main" val="52597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D1FA-260E-231E-1042-D21B34830883}"/>
              </a:ext>
            </a:extLst>
          </p:cNvPr>
          <p:cNvSpPr>
            <a:spLocks noGrp="1"/>
          </p:cNvSpPr>
          <p:nvPr>
            <p:ph type="title"/>
          </p:nvPr>
        </p:nvSpPr>
        <p:spPr>
          <a:xfrm>
            <a:off x="3716593" y="639097"/>
            <a:ext cx="4944806" cy="1612490"/>
          </a:xfrm>
        </p:spPr>
        <p:txBody>
          <a:bodyPr>
            <a:normAutofit fontScale="90000"/>
          </a:bodyPr>
          <a:lstStyle/>
          <a:p>
            <a:r>
              <a:rPr lang="en-US" b="0" i="0" u="none" strike="noStrike">
                <a:effectLst/>
                <a:latin typeface="Google Sans"/>
              </a:rPr>
              <a:t>Key Results &amp; Scalability Boost: Here's where SMART shines:</a:t>
            </a:r>
            <a:endParaRPr lang="en-IL" dirty="0"/>
          </a:p>
        </p:txBody>
      </p:sp>
      <p:pic>
        <p:nvPicPr>
          <p:cNvPr id="5" name="Picture 4" descr="Maze">
            <a:extLst>
              <a:ext uri="{FF2B5EF4-FFF2-40B4-BE49-F238E27FC236}">
                <a16:creationId xmlns:a16="http://schemas.microsoft.com/office/drawing/2014/main" id="{E5F7FE62-A1A2-442E-0445-2E1B7D53F7C6}"/>
              </a:ext>
            </a:extLst>
          </p:cNvPr>
          <p:cNvPicPr>
            <a:picLocks noChangeAspect="1"/>
          </p:cNvPicPr>
          <p:nvPr/>
        </p:nvPicPr>
        <p:blipFill rotWithShape="1">
          <a:blip r:embed="rId4"/>
          <a:srcRect l="30018" r="36139" b="-2"/>
          <a:stretch/>
        </p:blipFill>
        <p:spPr>
          <a:xfrm>
            <a:off x="20" y="975"/>
            <a:ext cx="3476986" cy="6858000"/>
          </a:xfrm>
          <a:prstGeom prst="rect">
            <a:avLst/>
          </a:prstGeom>
        </p:spPr>
      </p:pic>
      <p:sp>
        <p:nvSpPr>
          <p:cNvPr id="3" name="Content Placeholder 2">
            <a:extLst>
              <a:ext uri="{FF2B5EF4-FFF2-40B4-BE49-F238E27FC236}">
                <a16:creationId xmlns:a16="http://schemas.microsoft.com/office/drawing/2014/main" id="{1A53A840-EBFD-BB72-8287-478A9ABB6C0A}"/>
              </a:ext>
            </a:extLst>
          </p:cNvPr>
          <p:cNvSpPr>
            <a:spLocks noGrp="1"/>
          </p:cNvSpPr>
          <p:nvPr>
            <p:ph idx="1"/>
          </p:nvPr>
        </p:nvSpPr>
        <p:spPr>
          <a:xfrm>
            <a:off x="3716593" y="2251587"/>
            <a:ext cx="4944806" cy="3972232"/>
          </a:xfrm>
        </p:spPr>
        <p:txBody>
          <a:bodyPr>
            <a:normAutofit/>
          </a:bodyPr>
          <a:lstStyle/>
          <a:p>
            <a:pPr marL="342900" indent="-342900">
              <a:buFont typeface="+mj-lt"/>
              <a:buAutoNum type="arabicPeriod"/>
            </a:pPr>
            <a:r>
              <a:rPr lang="en-US" b="1" i="0" u="none" strike="noStrike" dirty="0">
                <a:effectLst/>
                <a:latin typeface="Google Sans"/>
              </a:rPr>
              <a:t>Sound and Complete</a:t>
            </a:r>
            <a:r>
              <a:rPr lang="en-US" b="0" i="0" u="none" strike="noStrike" dirty="0">
                <a:effectLst/>
                <a:latin typeface="Google Sans"/>
              </a:rPr>
              <a:t>: SMART ensures no path gets missed, maintaining full coverage like DART without compromising accuracy.</a:t>
            </a:r>
          </a:p>
          <a:p>
            <a:pPr marL="342900" indent="-342900">
              <a:buFont typeface="+mj-lt"/>
              <a:buAutoNum type="arabicPeriod"/>
            </a:pPr>
            <a:r>
              <a:rPr lang="en-US" b="1" i="0" u="none" strike="noStrike" dirty="0">
                <a:effectLst/>
                <a:latin typeface="Google Sans"/>
              </a:rPr>
              <a:t>Linear Exploration</a:t>
            </a:r>
            <a:r>
              <a:rPr lang="en-US" b="0" i="0" u="none" strike="noStrike" dirty="0">
                <a:effectLst/>
                <a:latin typeface="Google Sans"/>
              </a:rPr>
              <a:t>: Unlike DART's exponential path explosion, SMART's exploration scales linearly with the complexity of individual functions, making it incredibly efficient for large programs.</a:t>
            </a:r>
          </a:p>
          <a:p>
            <a:pPr marL="342900" indent="-342900">
              <a:buFont typeface="+mj-lt"/>
              <a:buAutoNum type="arabicPeriod"/>
            </a:pPr>
            <a:r>
              <a:rPr lang="en-US" b="1" i="0" u="none" strike="noStrike" dirty="0">
                <a:effectLst/>
                <a:latin typeface="Google Sans"/>
              </a:rPr>
              <a:t>Empirical Validation</a:t>
            </a:r>
            <a:r>
              <a:rPr lang="en-US" b="0" i="0" u="none" strike="noStrike" dirty="0">
                <a:effectLst/>
                <a:latin typeface="Google Sans"/>
              </a:rPr>
              <a:t>: Initial tests showcase SMART's effectiveness in navigating complex programs, proving its practical scalability advantage.</a:t>
            </a:r>
          </a:p>
        </p:txBody>
      </p:sp>
    </p:spTree>
    <p:extLst>
      <p:ext uri="{BB962C8B-B14F-4D97-AF65-F5344CB8AC3E}">
        <p14:creationId xmlns:p14="http://schemas.microsoft.com/office/powerpoint/2010/main" val="232728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0A2DD4D5-5848-B4E8-CBD2-FEE3F58E9857}"/>
              </a:ext>
            </a:extLst>
          </p:cNvPr>
          <p:cNvPicPr>
            <a:picLocks noChangeAspect="1"/>
          </p:cNvPicPr>
          <p:nvPr/>
        </p:nvPicPr>
        <p:blipFill rotWithShape="1">
          <a:blip r:embed="rId4"/>
          <a:srcRect l="11000" r="-1" b="-1"/>
          <a:stretch/>
        </p:blipFill>
        <p:spPr>
          <a:xfrm>
            <a:off x="20" y="10"/>
            <a:ext cx="9143980" cy="6857990"/>
          </a:xfrm>
          <a:prstGeom prst="rect">
            <a:avLst/>
          </a:prstGeom>
        </p:spPr>
      </p:pic>
      <p:pic>
        <p:nvPicPr>
          <p:cNvPr id="16" name="Picture 15">
            <a:extLst>
              <a:ext uri="{FF2B5EF4-FFF2-40B4-BE49-F238E27FC236}">
                <a16:creationId xmlns:a16="http://schemas.microsoft.com/office/drawing/2014/main" id="{C63E20F8-074D-4B3B-AE66-7BBD6F1CB72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18" name="Rectangle 17">
            <a:extLst>
              <a:ext uri="{FF2B5EF4-FFF2-40B4-BE49-F238E27FC236}">
                <a16:creationId xmlns:a16="http://schemas.microsoft.com/office/drawing/2014/main" id="{168A5C37-E0A9-462D-BC65-C14D9025FB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21519" y="607814"/>
            <a:ext cx="7698581"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lang="en-US" sz="1600" cap="all">
              <a:solidFill>
                <a:prstClr val="white"/>
              </a:solidFill>
              <a:latin typeface="Calibri" panose="020F0502020204030204"/>
            </a:endParaRPr>
          </a:p>
        </p:txBody>
      </p:sp>
      <p:sp>
        <p:nvSpPr>
          <p:cNvPr id="2" name="Title 1">
            <a:extLst>
              <a:ext uri="{FF2B5EF4-FFF2-40B4-BE49-F238E27FC236}">
                <a16:creationId xmlns:a16="http://schemas.microsoft.com/office/drawing/2014/main" id="{6CA1A9E5-CAC0-1E40-87DE-5495D1C34C0E}"/>
              </a:ext>
            </a:extLst>
          </p:cNvPr>
          <p:cNvSpPr>
            <a:spLocks noGrp="1"/>
          </p:cNvSpPr>
          <p:nvPr>
            <p:ph type="title"/>
          </p:nvPr>
        </p:nvSpPr>
        <p:spPr>
          <a:xfrm>
            <a:off x="1035050" y="787400"/>
            <a:ext cx="7077869" cy="1278467"/>
          </a:xfrm>
        </p:spPr>
        <p:txBody>
          <a:bodyPr>
            <a:normAutofit fontScale="90000"/>
          </a:bodyPr>
          <a:lstStyle/>
          <a:p>
            <a:pPr algn="ctr">
              <a:lnSpc>
                <a:spcPct val="90000"/>
              </a:lnSpc>
            </a:pPr>
            <a:r>
              <a:rPr lang="en-US" b="0" i="0" u="none" strike="noStrike">
                <a:effectLst/>
                <a:latin typeface="Google Sans"/>
              </a:rPr>
              <a:t>Understanding Test Generation: From Million Lines to 50% Coverage</a:t>
            </a:r>
            <a:br>
              <a:rPr lang="en-US" b="0" i="0" u="none" strike="noStrike">
                <a:effectLst/>
                <a:latin typeface="Google Sans"/>
              </a:rPr>
            </a:br>
            <a:endParaRPr lang="en-IL"/>
          </a:p>
        </p:txBody>
      </p:sp>
      <p:sp>
        <p:nvSpPr>
          <p:cNvPr id="3" name="Content Placeholder 2">
            <a:extLst>
              <a:ext uri="{FF2B5EF4-FFF2-40B4-BE49-F238E27FC236}">
                <a16:creationId xmlns:a16="http://schemas.microsoft.com/office/drawing/2014/main" id="{6372E35A-D854-0B1F-0F39-1A56B7ECFA9A}"/>
              </a:ext>
            </a:extLst>
          </p:cNvPr>
          <p:cNvSpPr>
            <a:spLocks noGrp="1"/>
          </p:cNvSpPr>
          <p:nvPr>
            <p:ph idx="1"/>
          </p:nvPr>
        </p:nvSpPr>
        <p:spPr>
          <a:xfrm>
            <a:off x="1035050" y="2142067"/>
            <a:ext cx="7077869" cy="3725333"/>
          </a:xfrm>
        </p:spPr>
        <p:txBody>
          <a:bodyPr>
            <a:normAutofit/>
          </a:bodyPr>
          <a:lstStyle/>
          <a:p>
            <a:pPr marL="0" indent="0">
              <a:buNone/>
            </a:pPr>
            <a:r>
              <a:rPr lang="en-US" b="0" i="0" u="none" strike="noStrike" dirty="0">
                <a:effectLst/>
                <a:latin typeface="Google Sans"/>
              </a:rPr>
              <a:t>Imagine this: You have a massive book (a million lines of code!) and want to read at least half of it, but reading everything is overwhelming. Wouldn't it be great if you had a tool that could tell you which pages (inputs) would let you experience different parts of the book (code execution)?</a:t>
            </a:r>
          </a:p>
          <a:p>
            <a:pPr marL="0" indent="0">
              <a:buNone/>
            </a:pPr>
            <a:r>
              <a:rPr lang="en-US" b="0" i="0" u="none" strike="noStrike" dirty="0">
                <a:effectLst/>
                <a:latin typeface="Google Sans"/>
              </a:rPr>
              <a:t>That's the essence of the test generation problem: automatically finding inputs that "read" different parts of a program to ensure it works correctly. It's been around since the 70s, but creating practical tools has been tricky.</a:t>
            </a:r>
          </a:p>
        </p:txBody>
      </p:sp>
    </p:spTree>
    <p:extLst>
      <p:ext uri="{BB962C8B-B14F-4D97-AF65-F5344CB8AC3E}">
        <p14:creationId xmlns:p14="http://schemas.microsoft.com/office/powerpoint/2010/main" val="183003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71A6776D-DD86-471F-76E7-F57AEC352214}"/>
              </a:ext>
            </a:extLst>
          </p:cNvPr>
          <p:cNvPicPr>
            <a:picLocks noChangeAspect="1"/>
          </p:cNvPicPr>
          <p:nvPr/>
        </p:nvPicPr>
        <p:blipFill rotWithShape="1">
          <a:blip r:embed="rId4"/>
          <a:srcRect r="10999" b="-1"/>
          <a:stretch/>
        </p:blipFill>
        <p:spPr>
          <a:xfrm>
            <a:off x="20" y="10"/>
            <a:ext cx="9143980" cy="6857990"/>
          </a:xfrm>
          <a:prstGeom prst="rect">
            <a:avLst/>
          </a:prstGeom>
        </p:spPr>
      </p:pic>
      <p:pic>
        <p:nvPicPr>
          <p:cNvPr id="10" name="Picture 9">
            <a:extLst>
              <a:ext uri="{FF2B5EF4-FFF2-40B4-BE49-F238E27FC236}">
                <a16:creationId xmlns:a16="http://schemas.microsoft.com/office/drawing/2014/main" id="{C63E20F8-074D-4B3B-AE66-7BBD6F1CB72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12" name="Rectangle 11">
            <a:extLst>
              <a:ext uri="{FF2B5EF4-FFF2-40B4-BE49-F238E27FC236}">
                <a16:creationId xmlns:a16="http://schemas.microsoft.com/office/drawing/2014/main" id="{168A5C37-E0A9-462D-BC65-C14D9025FB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21519" y="607814"/>
            <a:ext cx="7698581"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lang="en-US" sz="1600" cap="all">
              <a:solidFill>
                <a:prstClr val="white"/>
              </a:solidFill>
              <a:latin typeface="Calibri" panose="020F0502020204030204"/>
            </a:endParaRPr>
          </a:p>
        </p:txBody>
      </p:sp>
      <p:sp>
        <p:nvSpPr>
          <p:cNvPr id="2" name="Title 1">
            <a:extLst>
              <a:ext uri="{FF2B5EF4-FFF2-40B4-BE49-F238E27FC236}">
                <a16:creationId xmlns:a16="http://schemas.microsoft.com/office/drawing/2014/main" id="{01620FA2-24FD-FD9D-B07D-0379391C19B4}"/>
              </a:ext>
            </a:extLst>
          </p:cNvPr>
          <p:cNvSpPr>
            <a:spLocks noGrp="1"/>
          </p:cNvSpPr>
          <p:nvPr>
            <p:ph type="title"/>
          </p:nvPr>
        </p:nvSpPr>
        <p:spPr>
          <a:xfrm>
            <a:off x="1035050" y="787400"/>
            <a:ext cx="7077869" cy="1278467"/>
          </a:xfrm>
        </p:spPr>
        <p:txBody>
          <a:bodyPr>
            <a:normAutofit/>
          </a:bodyPr>
          <a:lstStyle/>
          <a:p>
            <a:pPr algn="ctr"/>
            <a:r>
              <a:rPr lang="en-US" b="0" i="0" u="none" strike="noStrike">
                <a:effectLst/>
                <a:latin typeface="Google Sans"/>
              </a:rPr>
              <a:t>Why the difficulty? Two main reasons:</a:t>
            </a:r>
            <a:endParaRPr lang="en-IL"/>
          </a:p>
        </p:txBody>
      </p:sp>
      <p:sp>
        <p:nvSpPr>
          <p:cNvPr id="3" name="Content Placeholder 2">
            <a:extLst>
              <a:ext uri="{FF2B5EF4-FFF2-40B4-BE49-F238E27FC236}">
                <a16:creationId xmlns:a16="http://schemas.microsoft.com/office/drawing/2014/main" id="{62A4F073-6A9F-0E10-F38D-CA54E0B98AEC}"/>
              </a:ext>
            </a:extLst>
          </p:cNvPr>
          <p:cNvSpPr>
            <a:spLocks noGrp="1"/>
          </p:cNvSpPr>
          <p:nvPr>
            <p:ph idx="1"/>
          </p:nvPr>
        </p:nvSpPr>
        <p:spPr>
          <a:xfrm>
            <a:off x="1035050" y="2142067"/>
            <a:ext cx="7077869" cy="3725333"/>
          </a:xfrm>
        </p:spPr>
        <p:txBody>
          <a:bodyPr>
            <a:normAutofit/>
          </a:bodyPr>
          <a:lstStyle/>
          <a:p>
            <a:pPr>
              <a:buFont typeface="Wingdings" pitchFamily="2" charset="2"/>
              <a:buChar char="v"/>
            </a:pPr>
            <a:r>
              <a:rPr lang="en-US" b="1" i="0" u="none" strike="noStrike" dirty="0">
                <a:effectLst/>
                <a:latin typeface="Google Sans"/>
              </a:rPr>
              <a:t>Complex analysis</a:t>
            </a:r>
            <a:r>
              <a:rPr lang="en-US" b="0" i="0" u="none" strike="noStrike" dirty="0">
                <a:effectLst/>
                <a:latin typeface="Google Sans"/>
              </a:rPr>
              <a:t>: Understanding intricate programs requires powerful tools like symbolic execution and constraint solvers, which were computationally expensive until recently. Think of them like sophisticated "book scanners" that analyze the text and connections within the book.</a:t>
            </a:r>
          </a:p>
          <a:p>
            <a:pPr>
              <a:buFont typeface="Wingdings" pitchFamily="2" charset="2"/>
              <a:buChar char="v"/>
            </a:pPr>
            <a:r>
              <a:rPr lang="en-US" b="1" i="0" u="none" strike="noStrike" dirty="0">
                <a:effectLst/>
                <a:latin typeface="Google Sans"/>
              </a:rPr>
              <a:t>Limited tools</a:t>
            </a:r>
            <a:r>
              <a:rPr lang="en-US" b="0" i="0" u="none" strike="noStrike" dirty="0">
                <a:effectLst/>
                <a:latin typeface="Google Sans"/>
              </a:rPr>
              <a:t>: Advancements in computer power led to better software analysis tools like model checkers, theorem provers, and static analysis engines. These are like advanced "reading guides" that help navigate the book efficiently and find key points.</a:t>
            </a:r>
          </a:p>
        </p:txBody>
      </p:sp>
    </p:spTree>
    <p:extLst>
      <p:ext uri="{BB962C8B-B14F-4D97-AF65-F5344CB8AC3E}">
        <p14:creationId xmlns:p14="http://schemas.microsoft.com/office/powerpoint/2010/main" val="4178411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1786"/>
            <a:ext cx="9141618"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7138E94D-4BD7-979E-1EBE-CA720BC0663B}"/>
              </a:ext>
            </a:extLst>
          </p:cNvPr>
          <p:cNvPicPr>
            <a:picLocks noChangeAspect="1"/>
          </p:cNvPicPr>
          <p:nvPr/>
        </p:nvPicPr>
        <p:blipFill rotWithShape="1">
          <a:blip r:embed="rId3">
            <a:alphaModFix amt="25000"/>
          </a:blip>
          <a:srcRect r="10999" b="-1"/>
          <a:stretch/>
        </p:blipFill>
        <p:spPr>
          <a:xfrm>
            <a:off x="-5953" y="-4465"/>
            <a:ext cx="9143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1191" y="893"/>
            <a:ext cx="9141618" cy="6856214"/>
          </a:xfrm>
          <a:prstGeom prst="rect">
            <a:avLst/>
          </a:prstGeom>
        </p:spPr>
      </p:pic>
      <p:sp>
        <p:nvSpPr>
          <p:cNvPr id="2" name="Title 1">
            <a:extLst>
              <a:ext uri="{FF2B5EF4-FFF2-40B4-BE49-F238E27FC236}">
                <a16:creationId xmlns:a16="http://schemas.microsoft.com/office/drawing/2014/main" id="{B8DCFBF1-E44C-2183-7AA5-BE6FB6A9A2D2}"/>
              </a:ext>
            </a:extLst>
          </p:cNvPr>
          <p:cNvSpPr>
            <a:spLocks noGrp="1"/>
          </p:cNvSpPr>
          <p:nvPr>
            <p:ph type="title"/>
          </p:nvPr>
        </p:nvSpPr>
        <p:spPr>
          <a:xfrm>
            <a:off x="514350" y="609600"/>
            <a:ext cx="7598569" cy="1456267"/>
          </a:xfrm>
        </p:spPr>
        <p:txBody>
          <a:bodyPr>
            <a:normAutofit/>
          </a:bodyPr>
          <a:lstStyle/>
          <a:p>
            <a:r>
              <a:rPr lang="en-US" b="0" i="0" u="none" strike="noStrike">
                <a:effectLst/>
                <a:latin typeface="Google Sans"/>
              </a:rPr>
              <a:t>Static vs. Dynamic Test Generation: Two Paths to Code Coverage</a:t>
            </a:r>
            <a:endParaRPr lang="en-IL" dirty="0"/>
          </a:p>
        </p:txBody>
      </p:sp>
      <p:sp>
        <p:nvSpPr>
          <p:cNvPr id="3" name="Content Placeholder 2">
            <a:extLst>
              <a:ext uri="{FF2B5EF4-FFF2-40B4-BE49-F238E27FC236}">
                <a16:creationId xmlns:a16="http://schemas.microsoft.com/office/drawing/2014/main" id="{F981D20D-FC9F-AE12-8116-EA4A14233AC3}"/>
              </a:ext>
            </a:extLst>
          </p:cNvPr>
          <p:cNvSpPr>
            <a:spLocks noGrp="1"/>
          </p:cNvSpPr>
          <p:nvPr>
            <p:ph idx="1"/>
          </p:nvPr>
        </p:nvSpPr>
        <p:spPr>
          <a:xfrm>
            <a:off x="514350" y="2142067"/>
            <a:ext cx="7598569" cy="3649133"/>
          </a:xfrm>
        </p:spPr>
        <p:txBody>
          <a:bodyPr>
            <a:normAutofit/>
          </a:bodyPr>
          <a:lstStyle/>
          <a:p>
            <a:pPr marL="0" indent="0">
              <a:lnSpc>
                <a:spcPct val="90000"/>
              </a:lnSpc>
              <a:buNone/>
            </a:pPr>
            <a:r>
              <a:rPr lang="en-US" sz="1400" dirty="0">
                <a:latin typeface="Google Sans"/>
              </a:rPr>
              <a:t>Imagine you're testing a vending machine:</a:t>
            </a:r>
          </a:p>
          <a:p>
            <a:pPr>
              <a:lnSpc>
                <a:spcPct val="90000"/>
              </a:lnSpc>
            </a:pPr>
            <a:r>
              <a:rPr lang="en-US" sz="1600" u="sng" dirty="0">
                <a:latin typeface="Google Sans"/>
              </a:rPr>
              <a:t>Static Test Generation:</a:t>
            </a:r>
            <a:r>
              <a:rPr lang="en-US" sz="1400" dirty="0">
                <a:latin typeface="Google Sans"/>
              </a:rPr>
              <a:t> This is like studying the machine's manual (the program code). You analyze the different buttons, coin slots, and product options to predict which combinations will activate different parts of the machine (code execution). You might create test cases like pressing specific buttons, inserting various coins, and expecting certain products to dispense.</a:t>
            </a:r>
          </a:p>
          <a:p>
            <a:pPr>
              <a:lnSpc>
                <a:spcPct val="90000"/>
              </a:lnSpc>
              <a:buFont typeface="Wingdings" pitchFamily="2" charset="2"/>
              <a:buChar char="Ø"/>
            </a:pPr>
            <a:r>
              <a:rPr lang="en-US" sz="1400" dirty="0">
                <a:latin typeface="Google Sans"/>
              </a:rPr>
              <a:t>Pros: Efficient, doesn't need to run the program, can catch potential errors early.</a:t>
            </a:r>
          </a:p>
          <a:p>
            <a:pPr>
              <a:lnSpc>
                <a:spcPct val="90000"/>
              </a:lnSpc>
              <a:buFont typeface="Wingdings" pitchFamily="2" charset="2"/>
              <a:buChar char="Ø"/>
            </a:pPr>
            <a:r>
              <a:rPr lang="en-US" sz="1400" dirty="0">
                <a:latin typeface="Google Sans"/>
              </a:rPr>
              <a:t>Cons: May miss hidden bugs, can be complex to analyze intricate programs.</a:t>
            </a:r>
          </a:p>
          <a:p>
            <a:pPr>
              <a:lnSpc>
                <a:spcPct val="90000"/>
              </a:lnSpc>
            </a:pPr>
            <a:r>
              <a:rPr lang="en-US" sz="1600" u="sng" dirty="0">
                <a:latin typeface="Google Sans"/>
              </a:rPr>
              <a:t>Dynamic Test Generation: </a:t>
            </a:r>
            <a:r>
              <a:rPr lang="en-US" sz="1400" dirty="0">
                <a:latin typeface="Google Sans"/>
              </a:rPr>
              <a:t>This is like actually using the vending machine. You try different buttons and coin combinations, observing what happens with each input. You might press random buttons, insert strange coins, and see how the machine reacts (program behavior).</a:t>
            </a:r>
          </a:p>
          <a:p>
            <a:pPr>
              <a:lnSpc>
                <a:spcPct val="90000"/>
              </a:lnSpc>
              <a:buFont typeface="Wingdings" pitchFamily="2" charset="2"/>
              <a:buChar char="Ø"/>
            </a:pPr>
            <a:r>
              <a:rPr lang="en-US" sz="1400" dirty="0">
                <a:latin typeface="Google Sans"/>
              </a:rPr>
              <a:t>Pros: Can find unexpected errors, good for exploring complex interactions.</a:t>
            </a:r>
          </a:p>
          <a:p>
            <a:pPr>
              <a:lnSpc>
                <a:spcPct val="90000"/>
              </a:lnSpc>
              <a:buFont typeface="Wingdings" pitchFamily="2" charset="2"/>
              <a:buChar char="Ø"/>
            </a:pPr>
            <a:r>
              <a:rPr lang="en-US" sz="1400" dirty="0">
                <a:latin typeface="Google Sans"/>
              </a:rPr>
              <a:t>Cons: Can be slow and inefficient, might miss certain paths if relying on random inputs.</a:t>
            </a:r>
          </a:p>
        </p:txBody>
      </p:sp>
    </p:spTree>
    <p:extLst>
      <p:ext uri="{BB962C8B-B14F-4D97-AF65-F5344CB8AC3E}">
        <p14:creationId xmlns:p14="http://schemas.microsoft.com/office/powerpoint/2010/main" val="1687762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3ED72BE-2F78-4DD7-B0A1-DCD0503B10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2" name="Title 1">
            <a:extLst>
              <a:ext uri="{FF2B5EF4-FFF2-40B4-BE49-F238E27FC236}">
                <a16:creationId xmlns:a16="http://schemas.microsoft.com/office/drawing/2014/main" id="{D1EE0A77-C354-C5EA-F66A-354DD59DD31F}"/>
              </a:ext>
            </a:extLst>
          </p:cNvPr>
          <p:cNvSpPr>
            <a:spLocks noGrp="1"/>
          </p:cNvSpPr>
          <p:nvPr>
            <p:ph type="title"/>
          </p:nvPr>
        </p:nvSpPr>
        <p:spPr>
          <a:xfrm>
            <a:off x="995441" y="1030288"/>
            <a:ext cx="3074960" cy="1035579"/>
          </a:xfrm>
        </p:spPr>
        <p:txBody>
          <a:bodyPr vert="horz" lIns="91440" tIns="45720" rIns="91440" bIns="45720" rtlCol="0" anchor="ctr">
            <a:normAutofit/>
          </a:bodyPr>
          <a:lstStyle/>
          <a:p>
            <a:pPr>
              <a:lnSpc>
                <a:spcPct val="90000"/>
              </a:lnSpc>
            </a:pPr>
            <a:r>
              <a:rPr lang="en-US" sz="1700"/>
              <a:t>Why Static Test Generation Can Sometimes Stumble</a:t>
            </a:r>
            <a:br>
              <a:rPr lang="en-US" sz="1700"/>
            </a:br>
            <a:endParaRPr lang="en-US" sz="1700"/>
          </a:p>
        </p:txBody>
      </p:sp>
      <p:sp>
        <p:nvSpPr>
          <p:cNvPr id="3" name="Content Placeholder 2">
            <a:extLst>
              <a:ext uri="{FF2B5EF4-FFF2-40B4-BE49-F238E27FC236}">
                <a16:creationId xmlns:a16="http://schemas.microsoft.com/office/drawing/2014/main" id="{990DFD22-F9A1-5B85-3A52-9E7BFF4B9796}"/>
              </a:ext>
            </a:extLst>
          </p:cNvPr>
          <p:cNvSpPr>
            <a:spLocks noGrp="1"/>
          </p:cNvSpPr>
          <p:nvPr>
            <p:ph sz="half" idx="1"/>
          </p:nvPr>
        </p:nvSpPr>
        <p:spPr>
          <a:xfrm>
            <a:off x="995441" y="2142067"/>
            <a:ext cx="3074960" cy="3649133"/>
          </a:xfrm>
        </p:spPr>
        <p:txBody>
          <a:bodyPr vert="horz" lIns="91440" tIns="45720" rIns="91440" bIns="45720" rtlCol="0" anchor="ctr">
            <a:normAutofit/>
          </a:bodyPr>
          <a:lstStyle/>
          <a:p>
            <a:pPr>
              <a:lnSpc>
                <a:spcPct val="90000"/>
              </a:lnSpc>
            </a:pPr>
            <a:r>
              <a:rPr lang="en-US" sz="1500" b="1" dirty="0"/>
              <a:t>External input</a:t>
            </a:r>
            <a:r>
              <a:rPr lang="en-US" sz="1500" dirty="0"/>
              <a:t>: The function's behavior depends on user input, which is unpredictable and cannot be analyzed symbolically. Static analysis cannot determine what values the user might enter.</a:t>
            </a:r>
          </a:p>
          <a:p>
            <a:pPr>
              <a:lnSpc>
                <a:spcPct val="90000"/>
              </a:lnSpc>
            </a:pPr>
            <a:r>
              <a:rPr lang="en-US" sz="1500" b="1" dirty="0"/>
              <a:t>Recursive calls</a:t>
            </a:r>
            <a:r>
              <a:rPr lang="en-US" sz="1500" dirty="0"/>
              <a:t>: The recursive nature of the function can lead to deeply nested paths and complex execution patterns, making it difficult for static analysis to track all possible execution paths accurately.</a:t>
            </a:r>
          </a:p>
        </p:txBody>
      </p:sp>
      <p:pic>
        <p:nvPicPr>
          <p:cNvPr id="6" name="Picture 5">
            <a:extLst>
              <a:ext uri="{FF2B5EF4-FFF2-40B4-BE49-F238E27FC236}">
                <a16:creationId xmlns:a16="http://schemas.microsoft.com/office/drawing/2014/main" id="{D9294C85-0F8B-319A-D717-889A0331F14E}"/>
              </a:ext>
            </a:extLst>
          </p:cNvPr>
          <p:cNvPicPr>
            <a:picLocks noChangeAspect="1"/>
          </p:cNvPicPr>
          <p:nvPr/>
        </p:nvPicPr>
        <p:blipFill>
          <a:blip r:embed="rId5"/>
          <a:stretch>
            <a:fillRect/>
          </a:stretch>
        </p:blipFill>
        <p:spPr>
          <a:xfrm>
            <a:off x="4629783" y="386161"/>
            <a:ext cx="4005644" cy="340479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Content Placeholder 10">
            <a:extLst>
              <a:ext uri="{FF2B5EF4-FFF2-40B4-BE49-F238E27FC236}">
                <a16:creationId xmlns:a16="http://schemas.microsoft.com/office/drawing/2014/main" id="{2D29C42C-4943-CD19-CAEF-37CCEF7BA9DD}"/>
              </a:ext>
            </a:extLst>
          </p:cNvPr>
          <p:cNvPicPr>
            <a:picLocks noGrp="1" noChangeAspect="1"/>
          </p:cNvPicPr>
          <p:nvPr>
            <p:ph sz="half" idx="2"/>
          </p:nvPr>
        </p:nvPicPr>
        <p:blipFill>
          <a:blip r:embed="rId6"/>
          <a:stretch>
            <a:fillRect/>
          </a:stretch>
        </p:blipFill>
        <p:spPr>
          <a:xfrm>
            <a:off x="4269563" y="3970620"/>
            <a:ext cx="4675178" cy="25012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4484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TotalTime>
  <Words>3057</Words>
  <Application>Microsoft Office PowerPoint</Application>
  <PresentationFormat>‫הצגה על המסך (4:3)</PresentationFormat>
  <Paragraphs>300</Paragraphs>
  <Slides>33</Slides>
  <Notes>22</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33</vt:i4>
      </vt:variant>
    </vt:vector>
  </HeadingPairs>
  <TitlesOfParts>
    <vt:vector size="41" baseType="lpstr">
      <vt:lpstr>Arial</vt:lpstr>
      <vt:lpstr>Calibri</vt:lpstr>
      <vt:lpstr>Calibri Light</vt:lpstr>
      <vt:lpstr>Courier New</vt:lpstr>
      <vt:lpstr>Google Sans</vt:lpstr>
      <vt:lpstr>Söhne</vt:lpstr>
      <vt:lpstr>Wingdings</vt:lpstr>
      <vt:lpstr>Celestial</vt:lpstr>
      <vt:lpstr>Compositional Dynamic Test Generation </vt:lpstr>
      <vt:lpstr>Content table</vt:lpstr>
      <vt:lpstr>The Problem - Introducing the Challenge</vt:lpstr>
      <vt:lpstr>SMART: A Smarter Way to Test</vt:lpstr>
      <vt:lpstr>Key Results &amp; Scalability Boost: Here's where SMART shines:</vt:lpstr>
      <vt:lpstr>Understanding Test Generation: From Million Lines to 50% Coverage </vt:lpstr>
      <vt:lpstr>Why the difficulty? Two main reasons:</vt:lpstr>
      <vt:lpstr>Static vs. Dynamic Test Generation: Two Paths to Code Coverage</vt:lpstr>
      <vt:lpstr>Why Static Test Generation Can Sometimes Stumble </vt:lpstr>
      <vt:lpstr>Unlocking Hidden Paths: How Dynamic Testing Goes Beyond Static Analysis </vt:lpstr>
      <vt:lpstr>DART Algorithm - A Treasure Hunt Approach</vt:lpstr>
      <vt:lpstr>The DART Search Algorithm</vt:lpstr>
      <vt:lpstr>Choice Matters: Exploring Every Avenue with an Execution Tree </vt:lpstr>
      <vt:lpstr>מצגת של PowerPoint‏</vt:lpstr>
      <vt:lpstr>Understanding Function Summaries in SMART </vt:lpstr>
      <vt:lpstr>מצגת של PowerPoint‏</vt:lpstr>
      <vt:lpstr>Computing summaries </vt:lpstr>
      <vt:lpstr>מצגת של PowerPoint‏</vt:lpstr>
      <vt:lpstr>מצגת של PowerPoint‏</vt:lpstr>
      <vt:lpstr>SMART's Engine: The Instrumented Program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Efficiency Comparison: SMART vs. DART</vt:lpstr>
      <vt:lpstr>Beyond SMART: Exploring the Horizon of Testing Efficiency </vt:lpstr>
      <vt:lpstr>Summary</vt:lpstr>
      <vt:lpstr>Questions?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Compositional Dynamic Test Generation</dc:title>
  <dc:creator>mohammad daghash</dc:creator>
  <cp:lastModifiedBy>HP</cp:lastModifiedBy>
  <cp:revision>10</cp:revision>
  <dcterms:created xsi:type="dcterms:W3CDTF">2024-01-21T10:28:53Z</dcterms:created>
  <dcterms:modified xsi:type="dcterms:W3CDTF">2024-02-24T16:10:56Z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